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6" r:id="rId1"/>
  </p:sldMasterIdLst>
  <p:notesMasterIdLst>
    <p:notesMasterId r:id="rId35"/>
  </p:notesMasterIdLst>
  <p:sldIdLst>
    <p:sldId id="256" r:id="rId2"/>
    <p:sldId id="271" r:id="rId3"/>
    <p:sldId id="258" r:id="rId4"/>
    <p:sldId id="290" r:id="rId5"/>
    <p:sldId id="288" r:id="rId6"/>
    <p:sldId id="286" r:id="rId7"/>
    <p:sldId id="287" r:id="rId8"/>
    <p:sldId id="272" r:id="rId9"/>
    <p:sldId id="273" r:id="rId10"/>
    <p:sldId id="283" r:id="rId11"/>
    <p:sldId id="282" r:id="rId12"/>
    <p:sldId id="259" r:id="rId13"/>
    <p:sldId id="260" r:id="rId14"/>
    <p:sldId id="261" r:id="rId15"/>
    <p:sldId id="262" r:id="rId16"/>
    <p:sldId id="263" r:id="rId17"/>
    <p:sldId id="281" r:id="rId18"/>
    <p:sldId id="284" r:id="rId19"/>
    <p:sldId id="274" r:id="rId20"/>
    <p:sldId id="276" r:id="rId21"/>
    <p:sldId id="264" r:id="rId22"/>
    <p:sldId id="275" r:id="rId23"/>
    <p:sldId id="266" r:id="rId24"/>
    <p:sldId id="285" r:id="rId25"/>
    <p:sldId id="278" r:id="rId26"/>
    <p:sldId id="267" r:id="rId27"/>
    <p:sldId id="268" r:id="rId28"/>
    <p:sldId id="279" r:id="rId29"/>
    <p:sldId id="292" r:id="rId30"/>
    <p:sldId id="269" r:id="rId31"/>
    <p:sldId id="270" r:id="rId32"/>
    <p:sldId id="280"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78237" autoAdjust="0"/>
  </p:normalViewPr>
  <p:slideViewPr>
    <p:cSldViewPr snapToGrid="0" snapToObjects="1">
      <p:cViewPr varScale="1">
        <p:scale>
          <a:sx n="119" d="100"/>
          <a:sy n="119" d="100"/>
        </p:scale>
        <p:origin x="-96" y="-352"/>
      </p:cViewPr>
      <p:guideLst>
        <p:guide orient="horz" pos="2160"/>
        <p:guide pos="2880"/>
      </p:guideLst>
    </p:cSldViewPr>
  </p:slideViewPr>
  <p:outlineViewPr>
    <p:cViewPr>
      <p:scale>
        <a:sx n="33" d="100"/>
        <a:sy n="33" d="100"/>
      </p:scale>
      <p:origin x="0" y="14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F4D87-B125-9A49-9197-C0F0E2DBE575}"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4CCE8635-9726-2E41-A601-327BCECB6417}">
      <dgm:prSet phldrT="[Text]"/>
      <dgm:spPr/>
      <dgm:t>
        <a:bodyPr/>
        <a:lstStyle/>
        <a:p>
          <a:r>
            <a:rPr lang="en-US" dirty="0" err="1" smtClean="0"/>
            <a:t>ARPAnet</a:t>
          </a:r>
          <a:endParaRPr lang="en-US" dirty="0"/>
        </a:p>
      </dgm:t>
    </dgm:pt>
    <dgm:pt modelId="{71568446-141E-CA44-A15F-DBB4D3B0A33A}" type="parTrans" cxnId="{F0F5903B-19EF-CF47-9F87-D5ECC8C9DB4F}">
      <dgm:prSet/>
      <dgm:spPr/>
      <dgm:t>
        <a:bodyPr/>
        <a:lstStyle/>
        <a:p>
          <a:endParaRPr lang="en-US"/>
        </a:p>
      </dgm:t>
    </dgm:pt>
    <dgm:pt modelId="{C40638E8-E64A-B246-AD8B-BC35CBC985FF}" type="sibTrans" cxnId="{F0F5903B-19EF-CF47-9F87-D5ECC8C9DB4F}">
      <dgm:prSet/>
      <dgm:spPr/>
      <dgm:t>
        <a:bodyPr/>
        <a:lstStyle/>
        <a:p>
          <a:endParaRPr lang="en-US"/>
        </a:p>
      </dgm:t>
    </dgm:pt>
    <dgm:pt modelId="{1A3F8765-A8C1-CF48-A698-51996BCDF47B}">
      <dgm:prSet phldrT="[Text]"/>
      <dgm:spPr/>
      <dgm:t>
        <a:bodyPr/>
        <a:lstStyle/>
        <a:p>
          <a:r>
            <a:rPr lang="en-US" dirty="0" smtClean="0"/>
            <a:t>Access Powers</a:t>
          </a:r>
          <a:endParaRPr lang="en-US" dirty="0"/>
        </a:p>
      </dgm:t>
    </dgm:pt>
    <dgm:pt modelId="{10E5F195-5AD3-8B46-AF51-A8CF336330B7}" type="parTrans" cxnId="{D36DDD6B-E569-BF46-9958-940F69266EF8}">
      <dgm:prSet/>
      <dgm:spPr/>
      <dgm:t>
        <a:bodyPr/>
        <a:lstStyle/>
        <a:p>
          <a:endParaRPr lang="en-US"/>
        </a:p>
      </dgm:t>
    </dgm:pt>
    <dgm:pt modelId="{A82D52F2-A45B-7B45-B646-B6E0D782FBF5}" type="sibTrans" cxnId="{D36DDD6B-E569-BF46-9958-940F69266EF8}">
      <dgm:prSet/>
      <dgm:spPr/>
      <dgm:t>
        <a:bodyPr/>
        <a:lstStyle/>
        <a:p>
          <a:endParaRPr lang="en-US"/>
        </a:p>
      </dgm:t>
    </dgm:pt>
    <dgm:pt modelId="{8819CE2F-1068-3445-87A4-D8A35618E1AF}">
      <dgm:prSet phldrT="[Text]"/>
      <dgm:spPr/>
      <dgm:t>
        <a:bodyPr/>
        <a:lstStyle/>
        <a:p>
          <a:r>
            <a:rPr lang="en-US" dirty="0" smtClean="0"/>
            <a:t>NSFNET</a:t>
          </a:r>
          <a:endParaRPr lang="en-US" dirty="0"/>
        </a:p>
      </dgm:t>
    </dgm:pt>
    <dgm:pt modelId="{F711E8A2-5331-DF4F-800A-79FCD6F04F83}" type="parTrans" cxnId="{DB9FDF10-6263-3D48-9519-6C7403D48C0C}">
      <dgm:prSet/>
      <dgm:spPr/>
      <dgm:t>
        <a:bodyPr/>
        <a:lstStyle/>
        <a:p>
          <a:endParaRPr lang="en-US"/>
        </a:p>
      </dgm:t>
    </dgm:pt>
    <dgm:pt modelId="{6AC2EE36-9771-254D-AA6C-A86E08DB48FF}" type="sibTrans" cxnId="{DB9FDF10-6263-3D48-9519-6C7403D48C0C}">
      <dgm:prSet/>
      <dgm:spPr/>
      <dgm:t>
        <a:bodyPr/>
        <a:lstStyle/>
        <a:p>
          <a:endParaRPr lang="en-US"/>
        </a:p>
      </dgm:t>
    </dgm:pt>
    <dgm:pt modelId="{0B0A7A10-E304-BC44-ACE1-682A8828ACCD}">
      <dgm:prSet phldrT="[Text]"/>
      <dgm:spPr/>
      <dgm:t>
        <a:bodyPr/>
        <a:lstStyle/>
        <a:p>
          <a:r>
            <a:rPr lang="en-US" dirty="0" smtClean="0"/>
            <a:t>TRANSITION</a:t>
          </a:r>
          <a:endParaRPr lang="en-US" dirty="0"/>
        </a:p>
      </dgm:t>
    </dgm:pt>
    <dgm:pt modelId="{F03E653B-06C6-C441-B200-73D8575F83CC}" type="parTrans" cxnId="{653F23BA-E279-1D40-B7CB-5F61304320FF}">
      <dgm:prSet/>
      <dgm:spPr/>
      <dgm:t>
        <a:bodyPr/>
        <a:lstStyle/>
        <a:p>
          <a:endParaRPr lang="en-US"/>
        </a:p>
      </dgm:t>
    </dgm:pt>
    <dgm:pt modelId="{BF9F64A3-AB8B-474B-A9A6-6C04E753C834}" type="sibTrans" cxnId="{653F23BA-E279-1D40-B7CB-5F61304320FF}">
      <dgm:prSet/>
      <dgm:spPr/>
      <dgm:t>
        <a:bodyPr/>
        <a:lstStyle/>
        <a:p>
          <a:endParaRPr lang="en-US"/>
        </a:p>
      </dgm:t>
    </dgm:pt>
    <dgm:pt modelId="{F983F01D-BC3E-0241-B45C-543CB3D5F33A}">
      <dgm:prSet phldrT="[Text]"/>
      <dgm:spPr/>
      <dgm:t>
        <a:bodyPr/>
        <a:lstStyle/>
        <a:p>
          <a:r>
            <a:rPr lang="en-US" dirty="0" smtClean="0"/>
            <a:t>COMMERCIAL</a:t>
          </a:r>
          <a:endParaRPr lang="en-US" dirty="0"/>
        </a:p>
      </dgm:t>
    </dgm:pt>
    <dgm:pt modelId="{3EAA0FE1-BE64-5848-AE5E-04642D5BDDA0}" type="parTrans" cxnId="{B383B44B-34A6-2C48-A467-18A1B43667F9}">
      <dgm:prSet/>
      <dgm:spPr/>
      <dgm:t>
        <a:bodyPr/>
        <a:lstStyle/>
        <a:p>
          <a:endParaRPr lang="en-US"/>
        </a:p>
      </dgm:t>
    </dgm:pt>
    <dgm:pt modelId="{4050E91D-A0CC-D141-A326-3ACEF5C45E52}" type="sibTrans" cxnId="{B383B44B-34A6-2C48-A467-18A1B43667F9}">
      <dgm:prSet/>
      <dgm:spPr/>
      <dgm:t>
        <a:bodyPr/>
        <a:lstStyle/>
        <a:p>
          <a:endParaRPr lang="en-US"/>
        </a:p>
      </dgm:t>
    </dgm:pt>
    <dgm:pt modelId="{2664421A-50D4-2045-A5BE-120128FECF73}">
      <dgm:prSet phldrT="[Text]"/>
      <dgm:spPr/>
      <dgm:t>
        <a:bodyPr/>
        <a:lstStyle/>
        <a:p>
          <a:r>
            <a:rPr lang="en-US" dirty="0" smtClean="0"/>
            <a:t>Fat Middle</a:t>
          </a:r>
          <a:endParaRPr lang="en-US" dirty="0"/>
        </a:p>
      </dgm:t>
    </dgm:pt>
    <dgm:pt modelId="{37DD48BF-9116-024D-8315-5A3FFE01CFF7}" type="parTrans" cxnId="{33E5A8E2-A368-7B4E-81DC-9068BD63B10A}">
      <dgm:prSet/>
      <dgm:spPr/>
      <dgm:t>
        <a:bodyPr/>
        <a:lstStyle/>
        <a:p>
          <a:endParaRPr lang="en-US"/>
        </a:p>
      </dgm:t>
    </dgm:pt>
    <dgm:pt modelId="{C677CF79-6714-E64E-8CAA-4668F9019EF0}" type="sibTrans" cxnId="{33E5A8E2-A368-7B4E-81DC-9068BD63B10A}">
      <dgm:prSet/>
      <dgm:spPr/>
      <dgm:t>
        <a:bodyPr/>
        <a:lstStyle/>
        <a:p>
          <a:endParaRPr lang="en-US"/>
        </a:p>
      </dgm:t>
    </dgm:pt>
    <dgm:pt modelId="{0D5BD811-017D-7346-A859-84ACBD118826}">
      <dgm:prSet phldrT="[Text]"/>
      <dgm:spPr/>
      <dgm:t>
        <a:bodyPr/>
        <a:lstStyle/>
        <a:p>
          <a:r>
            <a:rPr lang="en-US" dirty="0" smtClean="0"/>
            <a:t>1987-1994</a:t>
          </a:r>
          <a:endParaRPr lang="en-US" dirty="0"/>
        </a:p>
      </dgm:t>
    </dgm:pt>
    <dgm:pt modelId="{47189DA5-41B7-7C42-AA1E-A825564733DA}" type="parTrans" cxnId="{0917EB08-77B0-0649-A587-E1B84CCF0D6F}">
      <dgm:prSet/>
      <dgm:spPr/>
      <dgm:t>
        <a:bodyPr/>
        <a:lstStyle/>
        <a:p>
          <a:endParaRPr lang="en-US"/>
        </a:p>
      </dgm:t>
    </dgm:pt>
    <dgm:pt modelId="{E4AD8688-63EC-5947-9918-61E746E09FD3}" type="sibTrans" cxnId="{0917EB08-77B0-0649-A587-E1B84CCF0D6F}">
      <dgm:prSet/>
      <dgm:spPr/>
      <dgm:t>
        <a:bodyPr/>
        <a:lstStyle/>
        <a:p>
          <a:endParaRPr lang="en-US"/>
        </a:p>
      </dgm:t>
    </dgm:pt>
    <dgm:pt modelId="{36D714D6-A1DF-7E43-9CF9-9F507D6A474E}">
      <dgm:prSet phldrT="[Text]"/>
      <dgm:spPr/>
      <dgm:t>
        <a:bodyPr/>
        <a:lstStyle/>
        <a:p>
          <a:r>
            <a:rPr lang="en-US" dirty="0" smtClean="0"/>
            <a:t>1994-1997</a:t>
          </a:r>
          <a:endParaRPr lang="en-US" dirty="0"/>
        </a:p>
      </dgm:t>
    </dgm:pt>
    <dgm:pt modelId="{A0B014E8-4258-F14F-B74A-C6A8C3D95244}" type="parTrans" cxnId="{78D2614E-A701-EE4A-83F1-70F8BDC5FE47}">
      <dgm:prSet/>
      <dgm:spPr/>
      <dgm:t>
        <a:bodyPr/>
        <a:lstStyle/>
        <a:p>
          <a:endParaRPr lang="en-US"/>
        </a:p>
      </dgm:t>
    </dgm:pt>
    <dgm:pt modelId="{CF27BACF-5ED3-1B4A-B5FA-5D2A0E433109}" type="sibTrans" cxnId="{78D2614E-A701-EE4A-83F1-70F8BDC5FE47}">
      <dgm:prSet/>
      <dgm:spPr/>
      <dgm:t>
        <a:bodyPr/>
        <a:lstStyle/>
        <a:p>
          <a:endParaRPr lang="en-US"/>
        </a:p>
      </dgm:t>
    </dgm:pt>
    <dgm:pt modelId="{08E36391-6D25-9345-93BB-FE540FAFB646}">
      <dgm:prSet phldrT="[Text]"/>
      <dgm:spPr/>
      <dgm:t>
        <a:bodyPr/>
        <a:lstStyle/>
        <a:p>
          <a:r>
            <a:rPr lang="en-US" dirty="0" smtClean="0"/>
            <a:t>1998-2002</a:t>
          </a:r>
          <a:endParaRPr lang="en-US" dirty="0"/>
        </a:p>
      </dgm:t>
    </dgm:pt>
    <dgm:pt modelId="{A6E83D49-1433-F34D-868D-1D2FDDF4E242}" type="parTrans" cxnId="{98F2B2DD-F9D5-7C45-9E67-64445B3ECCC1}">
      <dgm:prSet/>
      <dgm:spPr/>
      <dgm:t>
        <a:bodyPr/>
        <a:lstStyle/>
        <a:p>
          <a:endParaRPr lang="en-US"/>
        </a:p>
      </dgm:t>
    </dgm:pt>
    <dgm:pt modelId="{D12418D0-742A-B24B-AABC-D02DEF4BCA99}" type="sibTrans" cxnId="{98F2B2DD-F9D5-7C45-9E67-64445B3ECCC1}">
      <dgm:prSet/>
      <dgm:spPr/>
      <dgm:t>
        <a:bodyPr/>
        <a:lstStyle/>
        <a:p>
          <a:endParaRPr lang="en-US"/>
        </a:p>
      </dgm:t>
    </dgm:pt>
    <dgm:pt modelId="{4E671318-1A11-EE4E-8982-3C7B54048DE7}">
      <dgm:prSet phldrT="[Text]"/>
      <dgm:spPr/>
      <dgm:t>
        <a:bodyPr/>
        <a:lstStyle/>
        <a:p>
          <a:r>
            <a:rPr lang="en-US" dirty="0" smtClean="0"/>
            <a:t>2000-2009</a:t>
          </a:r>
          <a:endParaRPr lang="en-US" dirty="0"/>
        </a:p>
      </dgm:t>
    </dgm:pt>
    <dgm:pt modelId="{5EECB9D4-504F-6D4E-A3E6-55DD392FA917}" type="parTrans" cxnId="{7512E783-EF86-2844-AC21-20F21661A422}">
      <dgm:prSet/>
      <dgm:spPr/>
      <dgm:t>
        <a:bodyPr/>
        <a:lstStyle/>
        <a:p>
          <a:endParaRPr lang="en-US"/>
        </a:p>
      </dgm:t>
    </dgm:pt>
    <dgm:pt modelId="{5ABD5038-C21C-744C-A621-812249675213}" type="sibTrans" cxnId="{7512E783-EF86-2844-AC21-20F21661A422}">
      <dgm:prSet/>
      <dgm:spPr/>
      <dgm:t>
        <a:bodyPr/>
        <a:lstStyle/>
        <a:p>
          <a:endParaRPr lang="en-US"/>
        </a:p>
      </dgm:t>
    </dgm:pt>
    <dgm:pt modelId="{8828427C-8E27-F041-8988-4CAE390853BE}">
      <dgm:prSet phldrT="[Text]"/>
      <dgm:spPr/>
      <dgm:t>
        <a:bodyPr/>
        <a:lstStyle/>
        <a:p>
          <a:r>
            <a:rPr lang="en-US" dirty="0" smtClean="0"/>
            <a:t>2009</a:t>
          </a:r>
          <a:r>
            <a:rPr lang="en-US" dirty="0" smtClean="0">
              <a:sym typeface="Wingdings"/>
            </a:rPr>
            <a:t></a:t>
          </a:r>
          <a:endParaRPr lang="en-US" dirty="0"/>
        </a:p>
      </dgm:t>
    </dgm:pt>
    <dgm:pt modelId="{C39E4DAE-EB6D-614E-9665-8DF4B14D282B}" type="parTrans" cxnId="{5E173F88-82C9-D342-B0D4-8165BCC9A799}">
      <dgm:prSet/>
      <dgm:spPr/>
      <dgm:t>
        <a:bodyPr/>
        <a:lstStyle/>
        <a:p>
          <a:endParaRPr lang="en-US"/>
        </a:p>
      </dgm:t>
    </dgm:pt>
    <dgm:pt modelId="{60CDDB37-BB5C-1141-9104-ED3CCE8A1A5F}" type="sibTrans" cxnId="{5E173F88-82C9-D342-B0D4-8165BCC9A799}">
      <dgm:prSet/>
      <dgm:spPr/>
      <dgm:t>
        <a:bodyPr/>
        <a:lstStyle/>
        <a:p>
          <a:endParaRPr lang="en-US"/>
        </a:p>
      </dgm:t>
    </dgm:pt>
    <dgm:pt modelId="{E56555CE-2B74-CE4D-B8F9-08D3BD09B6CF}" type="pres">
      <dgm:prSet presAssocID="{888F4D87-B125-9A49-9197-C0F0E2DBE575}" presName="rootnode" presStyleCnt="0">
        <dgm:presLayoutVars>
          <dgm:chMax/>
          <dgm:chPref/>
          <dgm:dir/>
          <dgm:animLvl val="lvl"/>
        </dgm:presLayoutVars>
      </dgm:prSet>
      <dgm:spPr/>
      <dgm:t>
        <a:bodyPr/>
        <a:lstStyle/>
        <a:p>
          <a:endParaRPr lang="en-US"/>
        </a:p>
      </dgm:t>
    </dgm:pt>
    <dgm:pt modelId="{AB07F082-F7CB-5044-8EB1-2FD490BAB418}" type="pres">
      <dgm:prSet presAssocID="{4CCE8635-9726-2E41-A601-327BCECB6417}" presName="composite" presStyleCnt="0"/>
      <dgm:spPr/>
    </dgm:pt>
    <dgm:pt modelId="{A901696E-62F1-8C41-8259-1E85DF71E594}" type="pres">
      <dgm:prSet presAssocID="{4CCE8635-9726-2E41-A601-327BCECB6417}" presName="LShape" presStyleLbl="alignNode1" presStyleIdx="0" presStyleCnt="11"/>
      <dgm:spPr/>
    </dgm:pt>
    <dgm:pt modelId="{3C75D039-255A-734F-9314-BE39EBDA9C33}" type="pres">
      <dgm:prSet presAssocID="{4CCE8635-9726-2E41-A601-327BCECB6417}" presName="ParentText" presStyleLbl="revTx" presStyleIdx="0" presStyleCnt="6">
        <dgm:presLayoutVars>
          <dgm:chMax val="0"/>
          <dgm:chPref val="0"/>
          <dgm:bulletEnabled val="1"/>
        </dgm:presLayoutVars>
      </dgm:prSet>
      <dgm:spPr/>
      <dgm:t>
        <a:bodyPr/>
        <a:lstStyle/>
        <a:p>
          <a:endParaRPr lang="en-US"/>
        </a:p>
      </dgm:t>
    </dgm:pt>
    <dgm:pt modelId="{6A7467C0-D5A9-CD45-B0E7-4DC4E1AD51DC}" type="pres">
      <dgm:prSet presAssocID="{4CCE8635-9726-2E41-A601-327BCECB6417}" presName="Triangle" presStyleLbl="alignNode1" presStyleIdx="1" presStyleCnt="11"/>
      <dgm:spPr/>
    </dgm:pt>
    <dgm:pt modelId="{A592E1CA-6306-C44D-A414-70222D86BEE8}" type="pres">
      <dgm:prSet presAssocID="{C40638E8-E64A-B246-AD8B-BC35CBC985FF}" presName="sibTrans" presStyleCnt="0"/>
      <dgm:spPr/>
    </dgm:pt>
    <dgm:pt modelId="{E9E16E32-0F02-FA4A-A19F-9B669DC4EBEB}" type="pres">
      <dgm:prSet presAssocID="{C40638E8-E64A-B246-AD8B-BC35CBC985FF}" presName="space" presStyleCnt="0"/>
      <dgm:spPr/>
    </dgm:pt>
    <dgm:pt modelId="{6F99031B-84CF-F046-BF36-CCCA31E47392}" type="pres">
      <dgm:prSet presAssocID="{8819CE2F-1068-3445-87A4-D8A35618E1AF}" presName="composite" presStyleCnt="0"/>
      <dgm:spPr/>
    </dgm:pt>
    <dgm:pt modelId="{B1CE81BF-60C5-3146-BB9C-CB5677C5C870}" type="pres">
      <dgm:prSet presAssocID="{8819CE2F-1068-3445-87A4-D8A35618E1AF}" presName="LShape" presStyleLbl="alignNode1" presStyleIdx="2" presStyleCnt="11"/>
      <dgm:spPr/>
    </dgm:pt>
    <dgm:pt modelId="{F280C2C5-3EB4-7E45-AED0-FC1A2BF4D82B}" type="pres">
      <dgm:prSet presAssocID="{8819CE2F-1068-3445-87A4-D8A35618E1AF}" presName="ParentText" presStyleLbl="revTx" presStyleIdx="1" presStyleCnt="6">
        <dgm:presLayoutVars>
          <dgm:chMax val="0"/>
          <dgm:chPref val="0"/>
          <dgm:bulletEnabled val="1"/>
        </dgm:presLayoutVars>
      </dgm:prSet>
      <dgm:spPr/>
      <dgm:t>
        <a:bodyPr/>
        <a:lstStyle/>
        <a:p>
          <a:endParaRPr lang="en-US"/>
        </a:p>
      </dgm:t>
    </dgm:pt>
    <dgm:pt modelId="{4B4A5C0F-15ED-0249-BC9B-6B09AAF3996C}" type="pres">
      <dgm:prSet presAssocID="{8819CE2F-1068-3445-87A4-D8A35618E1AF}" presName="Triangle" presStyleLbl="alignNode1" presStyleIdx="3" presStyleCnt="11"/>
      <dgm:spPr/>
    </dgm:pt>
    <dgm:pt modelId="{17FC236F-ED9D-AC4C-B332-81221F76EC10}" type="pres">
      <dgm:prSet presAssocID="{6AC2EE36-9771-254D-AA6C-A86E08DB48FF}" presName="sibTrans" presStyleCnt="0"/>
      <dgm:spPr/>
    </dgm:pt>
    <dgm:pt modelId="{63589830-2BF3-BD48-AE54-702841C95AAE}" type="pres">
      <dgm:prSet presAssocID="{6AC2EE36-9771-254D-AA6C-A86E08DB48FF}" presName="space" presStyleCnt="0"/>
      <dgm:spPr/>
    </dgm:pt>
    <dgm:pt modelId="{2D088DEE-883F-1C49-868B-15797DF32F90}" type="pres">
      <dgm:prSet presAssocID="{0B0A7A10-E304-BC44-ACE1-682A8828ACCD}" presName="composite" presStyleCnt="0"/>
      <dgm:spPr/>
    </dgm:pt>
    <dgm:pt modelId="{EB05E21D-9E78-4A4D-AC9F-42C3D5CEF67D}" type="pres">
      <dgm:prSet presAssocID="{0B0A7A10-E304-BC44-ACE1-682A8828ACCD}" presName="LShape" presStyleLbl="alignNode1" presStyleIdx="4" presStyleCnt="11"/>
      <dgm:spPr/>
    </dgm:pt>
    <dgm:pt modelId="{DDF29A51-3A49-D94B-A5BE-4D65F014E42F}" type="pres">
      <dgm:prSet presAssocID="{0B0A7A10-E304-BC44-ACE1-682A8828ACCD}" presName="ParentText" presStyleLbl="revTx" presStyleIdx="2" presStyleCnt="6">
        <dgm:presLayoutVars>
          <dgm:chMax val="0"/>
          <dgm:chPref val="0"/>
          <dgm:bulletEnabled val="1"/>
        </dgm:presLayoutVars>
      </dgm:prSet>
      <dgm:spPr/>
      <dgm:t>
        <a:bodyPr/>
        <a:lstStyle/>
        <a:p>
          <a:endParaRPr lang="en-US"/>
        </a:p>
      </dgm:t>
    </dgm:pt>
    <dgm:pt modelId="{C484601C-7E15-2F4D-ADCE-8651A6AD354F}" type="pres">
      <dgm:prSet presAssocID="{0B0A7A10-E304-BC44-ACE1-682A8828ACCD}" presName="Triangle" presStyleLbl="alignNode1" presStyleIdx="5" presStyleCnt="11"/>
      <dgm:spPr/>
    </dgm:pt>
    <dgm:pt modelId="{C7F8B7A4-AA98-AF49-BD1A-F8A4E7B44B37}" type="pres">
      <dgm:prSet presAssocID="{BF9F64A3-AB8B-474B-A9A6-6C04E753C834}" presName="sibTrans" presStyleCnt="0"/>
      <dgm:spPr/>
    </dgm:pt>
    <dgm:pt modelId="{7D23ACA6-56D2-0E43-9E7E-9C433A047F31}" type="pres">
      <dgm:prSet presAssocID="{BF9F64A3-AB8B-474B-A9A6-6C04E753C834}" presName="space" presStyleCnt="0"/>
      <dgm:spPr/>
    </dgm:pt>
    <dgm:pt modelId="{81E7BEAA-6097-8C46-AC6B-C28503162A3A}" type="pres">
      <dgm:prSet presAssocID="{F983F01D-BC3E-0241-B45C-543CB3D5F33A}" presName="composite" presStyleCnt="0"/>
      <dgm:spPr/>
    </dgm:pt>
    <dgm:pt modelId="{BAC2C84D-DF2E-FC42-A0FE-2C86324C16F6}" type="pres">
      <dgm:prSet presAssocID="{F983F01D-BC3E-0241-B45C-543CB3D5F33A}" presName="LShape" presStyleLbl="alignNode1" presStyleIdx="6" presStyleCnt="11"/>
      <dgm:spPr/>
    </dgm:pt>
    <dgm:pt modelId="{AE678E3F-6480-3C4E-84E3-BCD334CD2B98}" type="pres">
      <dgm:prSet presAssocID="{F983F01D-BC3E-0241-B45C-543CB3D5F33A}" presName="ParentText" presStyleLbl="revTx" presStyleIdx="3" presStyleCnt="6">
        <dgm:presLayoutVars>
          <dgm:chMax val="0"/>
          <dgm:chPref val="0"/>
          <dgm:bulletEnabled val="1"/>
        </dgm:presLayoutVars>
      </dgm:prSet>
      <dgm:spPr/>
      <dgm:t>
        <a:bodyPr/>
        <a:lstStyle/>
        <a:p>
          <a:endParaRPr lang="en-US"/>
        </a:p>
      </dgm:t>
    </dgm:pt>
    <dgm:pt modelId="{B7A88E15-55CD-7A42-B541-7D2B1AD1A245}" type="pres">
      <dgm:prSet presAssocID="{F983F01D-BC3E-0241-B45C-543CB3D5F33A}" presName="Triangle" presStyleLbl="alignNode1" presStyleIdx="7" presStyleCnt="11"/>
      <dgm:spPr/>
    </dgm:pt>
    <dgm:pt modelId="{1CE432F5-6512-3046-A6ED-6BD6C3D648CD}" type="pres">
      <dgm:prSet presAssocID="{4050E91D-A0CC-D141-A326-3ACEF5C45E52}" presName="sibTrans" presStyleCnt="0"/>
      <dgm:spPr/>
    </dgm:pt>
    <dgm:pt modelId="{A89869CC-A117-F049-999A-729AE0BE34D7}" type="pres">
      <dgm:prSet presAssocID="{4050E91D-A0CC-D141-A326-3ACEF5C45E52}" presName="space" presStyleCnt="0"/>
      <dgm:spPr/>
    </dgm:pt>
    <dgm:pt modelId="{DDDE69A0-09A9-5943-A221-AC9A520AFD9F}" type="pres">
      <dgm:prSet presAssocID="{2664421A-50D4-2045-A5BE-120128FECF73}" presName="composite" presStyleCnt="0"/>
      <dgm:spPr/>
    </dgm:pt>
    <dgm:pt modelId="{8EAEC9D1-E81A-6D41-81E8-E37A9561EF61}" type="pres">
      <dgm:prSet presAssocID="{2664421A-50D4-2045-A5BE-120128FECF73}" presName="LShape" presStyleLbl="alignNode1" presStyleIdx="8" presStyleCnt="11"/>
      <dgm:spPr/>
    </dgm:pt>
    <dgm:pt modelId="{A7974289-24FD-A54F-916E-E4492FA7D4A9}" type="pres">
      <dgm:prSet presAssocID="{2664421A-50D4-2045-A5BE-120128FECF73}" presName="ParentText" presStyleLbl="revTx" presStyleIdx="4" presStyleCnt="6">
        <dgm:presLayoutVars>
          <dgm:chMax val="0"/>
          <dgm:chPref val="0"/>
          <dgm:bulletEnabled val="1"/>
        </dgm:presLayoutVars>
      </dgm:prSet>
      <dgm:spPr/>
      <dgm:t>
        <a:bodyPr/>
        <a:lstStyle/>
        <a:p>
          <a:endParaRPr lang="en-US"/>
        </a:p>
      </dgm:t>
    </dgm:pt>
    <dgm:pt modelId="{ABF2463B-FA16-BF42-A299-877ABEB147E8}" type="pres">
      <dgm:prSet presAssocID="{2664421A-50D4-2045-A5BE-120128FECF73}" presName="Triangle" presStyleLbl="alignNode1" presStyleIdx="9" presStyleCnt="11"/>
      <dgm:spPr/>
    </dgm:pt>
    <dgm:pt modelId="{4E1EE7C8-3D27-A343-BACB-359F980DB373}" type="pres">
      <dgm:prSet presAssocID="{C677CF79-6714-E64E-8CAA-4668F9019EF0}" presName="sibTrans" presStyleCnt="0"/>
      <dgm:spPr/>
    </dgm:pt>
    <dgm:pt modelId="{189BA08C-C885-C841-A4EC-E1D42B0AD569}" type="pres">
      <dgm:prSet presAssocID="{C677CF79-6714-E64E-8CAA-4668F9019EF0}" presName="space" presStyleCnt="0"/>
      <dgm:spPr/>
    </dgm:pt>
    <dgm:pt modelId="{82D147B4-B368-F24E-8FBC-BA1EEBD6BC7D}" type="pres">
      <dgm:prSet presAssocID="{1A3F8765-A8C1-CF48-A698-51996BCDF47B}" presName="composite" presStyleCnt="0"/>
      <dgm:spPr/>
    </dgm:pt>
    <dgm:pt modelId="{D36C4CD3-DB4D-1448-925D-1FD1656934AC}" type="pres">
      <dgm:prSet presAssocID="{1A3F8765-A8C1-CF48-A698-51996BCDF47B}" presName="LShape" presStyleLbl="alignNode1" presStyleIdx="10" presStyleCnt="11"/>
      <dgm:spPr/>
    </dgm:pt>
    <dgm:pt modelId="{E744FF40-7262-9F40-9B06-83B5C3C69138}" type="pres">
      <dgm:prSet presAssocID="{1A3F8765-A8C1-CF48-A698-51996BCDF47B}" presName="ParentText" presStyleLbl="revTx" presStyleIdx="5" presStyleCnt="6">
        <dgm:presLayoutVars>
          <dgm:chMax val="0"/>
          <dgm:chPref val="0"/>
          <dgm:bulletEnabled val="1"/>
        </dgm:presLayoutVars>
      </dgm:prSet>
      <dgm:spPr/>
      <dgm:t>
        <a:bodyPr/>
        <a:lstStyle/>
        <a:p>
          <a:endParaRPr lang="en-US"/>
        </a:p>
      </dgm:t>
    </dgm:pt>
  </dgm:ptLst>
  <dgm:cxnLst>
    <dgm:cxn modelId="{81646986-0404-4D49-8935-02D5B73315D6}" type="presOf" srcId="{F983F01D-BC3E-0241-B45C-543CB3D5F33A}" destId="{AE678E3F-6480-3C4E-84E3-BCD334CD2B98}" srcOrd="0" destOrd="0" presId="urn:microsoft.com/office/officeart/2009/3/layout/StepUpProcess"/>
    <dgm:cxn modelId="{0917EB08-77B0-0649-A587-E1B84CCF0D6F}" srcId="{8819CE2F-1068-3445-87A4-D8A35618E1AF}" destId="{0D5BD811-017D-7346-A859-84ACBD118826}" srcOrd="0" destOrd="0" parTransId="{47189DA5-41B7-7C42-AA1E-A825564733DA}" sibTransId="{E4AD8688-63EC-5947-9918-61E746E09FD3}"/>
    <dgm:cxn modelId="{B383B44B-34A6-2C48-A467-18A1B43667F9}" srcId="{888F4D87-B125-9A49-9197-C0F0E2DBE575}" destId="{F983F01D-BC3E-0241-B45C-543CB3D5F33A}" srcOrd="3" destOrd="0" parTransId="{3EAA0FE1-BE64-5848-AE5E-04642D5BDDA0}" sibTransId="{4050E91D-A0CC-D141-A326-3ACEF5C45E52}"/>
    <dgm:cxn modelId="{D36DDD6B-E569-BF46-9958-940F69266EF8}" srcId="{888F4D87-B125-9A49-9197-C0F0E2DBE575}" destId="{1A3F8765-A8C1-CF48-A698-51996BCDF47B}" srcOrd="5" destOrd="0" parTransId="{10E5F195-5AD3-8B46-AF51-A8CF336330B7}" sibTransId="{A82D52F2-A45B-7B45-B646-B6E0D782FBF5}"/>
    <dgm:cxn modelId="{86E1368F-A350-5F41-B02B-88A3CE2FA822}" type="presOf" srcId="{8819CE2F-1068-3445-87A4-D8A35618E1AF}" destId="{F280C2C5-3EB4-7E45-AED0-FC1A2BF4D82B}" srcOrd="0" destOrd="0" presId="urn:microsoft.com/office/officeart/2009/3/layout/StepUpProcess"/>
    <dgm:cxn modelId="{DE9B3352-5C28-5248-A5AA-EE38DBE3166F}" type="presOf" srcId="{4CCE8635-9726-2E41-A601-327BCECB6417}" destId="{3C75D039-255A-734F-9314-BE39EBDA9C33}" srcOrd="0" destOrd="0" presId="urn:microsoft.com/office/officeart/2009/3/layout/StepUpProcess"/>
    <dgm:cxn modelId="{3AE49002-F486-6B4B-A6AA-92423311F3DA}" type="presOf" srcId="{36D714D6-A1DF-7E43-9CF9-9F507D6A474E}" destId="{DDF29A51-3A49-D94B-A5BE-4D65F014E42F}" srcOrd="0" destOrd="1" presId="urn:microsoft.com/office/officeart/2009/3/layout/StepUpProcess"/>
    <dgm:cxn modelId="{3A0DE28F-52EF-9248-83CE-A0801EC6277F}" type="presOf" srcId="{0B0A7A10-E304-BC44-ACE1-682A8828ACCD}" destId="{DDF29A51-3A49-D94B-A5BE-4D65F014E42F}" srcOrd="0" destOrd="0" presId="urn:microsoft.com/office/officeart/2009/3/layout/StepUpProcess"/>
    <dgm:cxn modelId="{5E173F88-82C9-D342-B0D4-8165BCC9A799}" srcId="{1A3F8765-A8C1-CF48-A698-51996BCDF47B}" destId="{8828427C-8E27-F041-8988-4CAE390853BE}" srcOrd="0" destOrd="0" parTransId="{C39E4DAE-EB6D-614E-9665-8DF4B14D282B}" sibTransId="{60CDDB37-BB5C-1141-9104-ED3CCE8A1A5F}"/>
    <dgm:cxn modelId="{F0F5903B-19EF-CF47-9F87-D5ECC8C9DB4F}" srcId="{888F4D87-B125-9A49-9197-C0F0E2DBE575}" destId="{4CCE8635-9726-2E41-A601-327BCECB6417}" srcOrd="0" destOrd="0" parTransId="{71568446-141E-CA44-A15F-DBB4D3B0A33A}" sibTransId="{C40638E8-E64A-B246-AD8B-BC35CBC985FF}"/>
    <dgm:cxn modelId="{9FC08D1C-482D-1541-8F41-C20BE30F6046}" type="presOf" srcId="{8828427C-8E27-F041-8988-4CAE390853BE}" destId="{E744FF40-7262-9F40-9B06-83B5C3C69138}" srcOrd="0" destOrd="1" presId="urn:microsoft.com/office/officeart/2009/3/layout/StepUpProcess"/>
    <dgm:cxn modelId="{AD91B68C-26BB-924B-BDBE-6E7A0F32FE67}" type="presOf" srcId="{0D5BD811-017D-7346-A859-84ACBD118826}" destId="{F280C2C5-3EB4-7E45-AED0-FC1A2BF4D82B}" srcOrd="0" destOrd="1" presId="urn:microsoft.com/office/officeart/2009/3/layout/StepUpProcess"/>
    <dgm:cxn modelId="{98F2B2DD-F9D5-7C45-9E67-64445B3ECCC1}" srcId="{F983F01D-BC3E-0241-B45C-543CB3D5F33A}" destId="{08E36391-6D25-9345-93BB-FE540FAFB646}" srcOrd="0" destOrd="0" parTransId="{A6E83D49-1433-F34D-868D-1D2FDDF4E242}" sibTransId="{D12418D0-742A-B24B-AABC-D02DEF4BCA99}"/>
    <dgm:cxn modelId="{3BA98ECE-F12B-E148-AEB1-6B09E7E53DCA}" type="presOf" srcId="{2664421A-50D4-2045-A5BE-120128FECF73}" destId="{A7974289-24FD-A54F-916E-E4492FA7D4A9}" srcOrd="0" destOrd="0" presId="urn:microsoft.com/office/officeart/2009/3/layout/StepUpProcess"/>
    <dgm:cxn modelId="{DB9FDF10-6263-3D48-9519-6C7403D48C0C}" srcId="{888F4D87-B125-9A49-9197-C0F0E2DBE575}" destId="{8819CE2F-1068-3445-87A4-D8A35618E1AF}" srcOrd="1" destOrd="0" parTransId="{F711E8A2-5331-DF4F-800A-79FCD6F04F83}" sibTransId="{6AC2EE36-9771-254D-AA6C-A86E08DB48FF}"/>
    <dgm:cxn modelId="{F5949773-C420-5B4B-9530-A5165C4B8744}" type="presOf" srcId="{08E36391-6D25-9345-93BB-FE540FAFB646}" destId="{AE678E3F-6480-3C4E-84E3-BCD334CD2B98}" srcOrd="0" destOrd="1" presId="urn:microsoft.com/office/officeart/2009/3/layout/StepUpProcess"/>
    <dgm:cxn modelId="{33E5A8E2-A368-7B4E-81DC-9068BD63B10A}" srcId="{888F4D87-B125-9A49-9197-C0F0E2DBE575}" destId="{2664421A-50D4-2045-A5BE-120128FECF73}" srcOrd="4" destOrd="0" parTransId="{37DD48BF-9116-024D-8315-5A3FFE01CFF7}" sibTransId="{C677CF79-6714-E64E-8CAA-4668F9019EF0}"/>
    <dgm:cxn modelId="{78D2614E-A701-EE4A-83F1-70F8BDC5FE47}" srcId="{0B0A7A10-E304-BC44-ACE1-682A8828ACCD}" destId="{36D714D6-A1DF-7E43-9CF9-9F507D6A474E}" srcOrd="0" destOrd="0" parTransId="{A0B014E8-4258-F14F-B74A-C6A8C3D95244}" sibTransId="{CF27BACF-5ED3-1B4A-B5FA-5D2A0E433109}"/>
    <dgm:cxn modelId="{C77B6FAD-282D-534A-97EC-AF571AF49C87}" type="presOf" srcId="{888F4D87-B125-9A49-9197-C0F0E2DBE575}" destId="{E56555CE-2B74-CE4D-B8F9-08D3BD09B6CF}" srcOrd="0" destOrd="0" presId="urn:microsoft.com/office/officeart/2009/3/layout/StepUpProcess"/>
    <dgm:cxn modelId="{7512E783-EF86-2844-AC21-20F21661A422}" srcId="{2664421A-50D4-2045-A5BE-120128FECF73}" destId="{4E671318-1A11-EE4E-8982-3C7B54048DE7}" srcOrd="0" destOrd="0" parTransId="{5EECB9D4-504F-6D4E-A3E6-55DD392FA917}" sibTransId="{5ABD5038-C21C-744C-A621-812249675213}"/>
    <dgm:cxn modelId="{2B68A927-0308-FF46-B48E-3D94FE098593}" type="presOf" srcId="{4E671318-1A11-EE4E-8982-3C7B54048DE7}" destId="{A7974289-24FD-A54F-916E-E4492FA7D4A9}" srcOrd="0" destOrd="1" presId="urn:microsoft.com/office/officeart/2009/3/layout/StepUpProcess"/>
    <dgm:cxn modelId="{653F23BA-E279-1D40-B7CB-5F61304320FF}" srcId="{888F4D87-B125-9A49-9197-C0F0E2DBE575}" destId="{0B0A7A10-E304-BC44-ACE1-682A8828ACCD}" srcOrd="2" destOrd="0" parTransId="{F03E653B-06C6-C441-B200-73D8575F83CC}" sibTransId="{BF9F64A3-AB8B-474B-A9A6-6C04E753C834}"/>
    <dgm:cxn modelId="{935E1F4E-155B-1D4B-ACE8-33D2FB973B5C}" type="presOf" srcId="{1A3F8765-A8C1-CF48-A698-51996BCDF47B}" destId="{E744FF40-7262-9F40-9B06-83B5C3C69138}" srcOrd="0" destOrd="0" presId="urn:microsoft.com/office/officeart/2009/3/layout/StepUpProcess"/>
    <dgm:cxn modelId="{FD8DA789-9E41-EB44-B675-992989D9A852}" type="presParOf" srcId="{E56555CE-2B74-CE4D-B8F9-08D3BD09B6CF}" destId="{AB07F082-F7CB-5044-8EB1-2FD490BAB418}" srcOrd="0" destOrd="0" presId="urn:microsoft.com/office/officeart/2009/3/layout/StepUpProcess"/>
    <dgm:cxn modelId="{27478C4A-565E-2C4F-A813-ADC515E95AC4}" type="presParOf" srcId="{AB07F082-F7CB-5044-8EB1-2FD490BAB418}" destId="{A901696E-62F1-8C41-8259-1E85DF71E594}" srcOrd="0" destOrd="0" presId="urn:microsoft.com/office/officeart/2009/3/layout/StepUpProcess"/>
    <dgm:cxn modelId="{14A39EE8-2891-A14A-8450-682D8870EECA}" type="presParOf" srcId="{AB07F082-F7CB-5044-8EB1-2FD490BAB418}" destId="{3C75D039-255A-734F-9314-BE39EBDA9C33}" srcOrd="1" destOrd="0" presId="urn:microsoft.com/office/officeart/2009/3/layout/StepUpProcess"/>
    <dgm:cxn modelId="{BD4DA928-B881-D642-AD6F-216792D8237C}" type="presParOf" srcId="{AB07F082-F7CB-5044-8EB1-2FD490BAB418}" destId="{6A7467C0-D5A9-CD45-B0E7-4DC4E1AD51DC}" srcOrd="2" destOrd="0" presId="urn:microsoft.com/office/officeart/2009/3/layout/StepUpProcess"/>
    <dgm:cxn modelId="{163B9B47-06E7-C041-8164-0B2C6E5833CA}" type="presParOf" srcId="{E56555CE-2B74-CE4D-B8F9-08D3BD09B6CF}" destId="{A592E1CA-6306-C44D-A414-70222D86BEE8}" srcOrd="1" destOrd="0" presId="urn:microsoft.com/office/officeart/2009/3/layout/StepUpProcess"/>
    <dgm:cxn modelId="{C2AC59CD-9FC9-A742-A684-56C64A5B2592}" type="presParOf" srcId="{A592E1CA-6306-C44D-A414-70222D86BEE8}" destId="{E9E16E32-0F02-FA4A-A19F-9B669DC4EBEB}" srcOrd="0" destOrd="0" presId="urn:microsoft.com/office/officeart/2009/3/layout/StepUpProcess"/>
    <dgm:cxn modelId="{7286E21D-B528-C144-8ABA-E8B8189B41C4}" type="presParOf" srcId="{E56555CE-2B74-CE4D-B8F9-08D3BD09B6CF}" destId="{6F99031B-84CF-F046-BF36-CCCA31E47392}" srcOrd="2" destOrd="0" presId="urn:microsoft.com/office/officeart/2009/3/layout/StepUpProcess"/>
    <dgm:cxn modelId="{D8DADB07-5A63-264E-B858-9B08558AF12A}" type="presParOf" srcId="{6F99031B-84CF-F046-BF36-CCCA31E47392}" destId="{B1CE81BF-60C5-3146-BB9C-CB5677C5C870}" srcOrd="0" destOrd="0" presId="urn:microsoft.com/office/officeart/2009/3/layout/StepUpProcess"/>
    <dgm:cxn modelId="{E2C1E255-EC79-1C45-B20D-9FCFF0CD2223}" type="presParOf" srcId="{6F99031B-84CF-F046-BF36-CCCA31E47392}" destId="{F280C2C5-3EB4-7E45-AED0-FC1A2BF4D82B}" srcOrd="1" destOrd="0" presId="urn:microsoft.com/office/officeart/2009/3/layout/StepUpProcess"/>
    <dgm:cxn modelId="{10BE45D9-FFAD-9948-BB7C-064C413381DB}" type="presParOf" srcId="{6F99031B-84CF-F046-BF36-CCCA31E47392}" destId="{4B4A5C0F-15ED-0249-BC9B-6B09AAF3996C}" srcOrd="2" destOrd="0" presId="urn:microsoft.com/office/officeart/2009/3/layout/StepUpProcess"/>
    <dgm:cxn modelId="{B2F8B46A-B3CF-134F-810E-3D89E0D451AF}" type="presParOf" srcId="{E56555CE-2B74-CE4D-B8F9-08D3BD09B6CF}" destId="{17FC236F-ED9D-AC4C-B332-81221F76EC10}" srcOrd="3" destOrd="0" presId="urn:microsoft.com/office/officeart/2009/3/layout/StepUpProcess"/>
    <dgm:cxn modelId="{1B0EA312-E129-7040-B46E-646448718120}" type="presParOf" srcId="{17FC236F-ED9D-AC4C-B332-81221F76EC10}" destId="{63589830-2BF3-BD48-AE54-702841C95AAE}" srcOrd="0" destOrd="0" presId="urn:microsoft.com/office/officeart/2009/3/layout/StepUpProcess"/>
    <dgm:cxn modelId="{F0B1AB83-C7B1-CF41-AF08-C56306F9EFFF}" type="presParOf" srcId="{E56555CE-2B74-CE4D-B8F9-08D3BD09B6CF}" destId="{2D088DEE-883F-1C49-868B-15797DF32F90}" srcOrd="4" destOrd="0" presId="urn:microsoft.com/office/officeart/2009/3/layout/StepUpProcess"/>
    <dgm:cxn modelId="{A72E1D24-91D2-4140-8235-B1B77E156845}" type="presParOf" srcId="{2D088DEE-883F-1C49-868B-15797DF32F90}" destId="{EB05E21D-9E78-4A4D-AC9F-42C3D5CEF67D}" srcOrd="0" destOrd="0" presId="urn:microsoft.com/office/officeart/2009/3/layout/StepUpProcess"/>
    <dgm:cxn modelId="{9595BDA1-5CAD-DC4A-9C20-6D6BC062D82C}" type="presParOf" srcId="{2D088DEE-883F-1C49-868B-15797DF32F90}" destId="{DDF29A51-3A49-D94B-A5BE-4D65F014E42F}" srcOrd="1" destOrd="0" presId="urn:microsoft.com/office/officeart/2009/3/layout/StepUpProcess"/>
    <dgm:cxn modelId="{AFD033D7-43DD-0343-8957-04EC759F0A5F}" type="presParOf" srcId="{2D088DEE-883F-1C49-868B-15797DF32F90}" destId="{C484601C-7E15-2F4D-ADCE-8651A6AD354F}" srcOrd="2" destOrd="0" presId="urn:microsoft.com/office/officeart/2009/3/layout/StepUpProcess"/>
    <dgm:cxn modelId="{CE96BA44-EDAA-764E-AD59-AA3FB2CD11A3}" type="presParOf" srcId="{E56555CE-2B74-CE4D-B8F9-08D3BD09B6CF}" destId="{C7F8B7A4-AA98-AF49-BD1A-F8A4E7B44B37}" srcOrd="5" destOrd="0" presId="urn:microsoft.com/office/officeart/2009/3/layout/StepUpProcess"/>
    <dgm:cxn modelId="{2DD04E13-0F01-D844-9B81-B46ACB9AC9C7}" type="presParOf" srcId="{C7F8B7A4-AA98-AF49-BD1A-F8A4E7B44B37}" destId="{7D23ACA6-56D2-0E43-9E7E-9C433A047F31}" srcOrd="0" destOrd="0" presId="urn:microsoft.com/office/officeart/2009/3/layout/StepUpProcess"/>
    <dgm:cxn modelId="{A7F9A562-699B-3149-8F87-31279223F6D6}" type="presParOf" srcId="{E56555CE-2B74-CE4D-B8F9-08D3BD09B6CF}" destId="{81E7BEAA-6097-8C46-AC6B-C28503162A3A}" srcOrd="6" destOrd="0" presId="urn:microsoft.com/office/officeart/2009/3/layout/StepUpProcess"/>
    <dgm:cxn modelId="{6F989345-7555-3C44-8266-EB9128B8CBC3}" type="presParOf" srcId="{81E7BEAA-6097-8C46-AC6B-C28503162A3A}" destId="{BAC2C84D-DF2E-FC42-A0FE-2C86324C16F6}" srcOrd="0" destOrd="0" presId="urn:microsoft.com/office/officeart/2009/3/layout/StepUpProcess"/>
    <dgm:cxn modelId="{CC30E1F0-D28F-144C-B106-C7DE5A6C59A3}" type="presParOf" srcId="{81E7BEAA-6097-8C46-AC6B-C28503162A3A}" destId="{AE678E3F-6480-3C4E-84E3-BCD334CD2B98}" srcOrd="1" destOrd="0" presId="urn:microsoft.com/office/officeart/2009/3/layout/StepUpProcess"/>
    <dgm:cxn modelId="{46C2D46D-9DA1-EC49-B991-55968651FE57}" type="presParOf" srcId="{81E7BEAA-6097-8C46-AC6B-C28503162A3A}" destId="{B7A88E15-55CD-7A42-B541-7D2B1AD1A245}" srcOrd="2" destOrd="0" presId="urn:microsoft.com/office/officeart/2009/3/layout/StepUpProcess"/>
    <dgm:cxn modelId="{B77C8A89-1062-0F40-8C12-17BE74698455}" type="presParOf" srcId="{E56555CE-2B74-CE4D-B8F9-08D3BD09B6CF}" destId="{1CE432F5-6512-3046-A6ED-6BD6C3D648CD}" srcOrd="7" destOrd="0" presId="urn:microsoft.com/office/officeart/2009/3/layout/StepUpProcess"/>
    <dgm:cxn modelId="{1EE08A39-A0BA-924F-8495-63DE46328EA9}" type="presParOf" srcId="{1CE432F5-6512-3046-A6ED-6BD6C3D648CD}" destId="{A89869CC-A117-F049-999A-729AE0BE34D7}" srcOrd="0" destOrd="0" presId="urn:microsoft.com/office/officeart/2009/3/layout/StepUpProcess"/>
    <dgm:cxn modelId="{20DE333A-EA01-7947-92D8-662BD2C76926}" type="presParOf" srcId="{E56555CE-2B74-CE4D-B8F9-08D3BD09B6CF}" destId="{DDDE69A0-09A9-5943-A221-AC9A520AFD9F}" srcOrd="8" destOrd="0" presId="urn:microsoft.com/office/officeart/2009/3/layout/StepUpProcess"/>
    <dgm:cxn modelId="{0AA8E0F1-2BAB-AF4D-A85B-44E172FBB4F3}" type="presParOf" srcId="{DDDE69A0-09A9-5943-A221-AC9A520AFD9F}" destId="{8EAEC9D1-E81A-6D41-81E8-E37A9561EF61}" srcOrd="0" destOrd="0" presId="urn:microsoft.com/office/officeart/2009/3/layout/StepUpProcess"/>
    <dgm:cxn modelId="{95D6A306-AB7C-C441-B6C0-4016C588FAAE}" type="presParOf" srcId="{DDDE69A0-09A9-5943-A221-AC9A520AFD9F}" destId="{A7974289-24FD-A54F-916E-E4492FA7D4A9}" srcOrd="1" destOrd="0" presId="urn:microsoft.com/office/officeart/2009/3/layout/StepUpProcess"/>
    <dgm:cxn modelId="{B71E46E0-969C-F54C-A0F5-92345283392C}" type="presParOf" srcId="{DDDE69A0-09A9-5943-A221-AC9A520AFD9F}" destId="{ABF2463B-FA16-BF42-A299-877ABEB147E8}" srcOrd="2" destOrd="0" presId="urn:microsoft.com/office/officeart/2009/3/layout/StepUpProcess"/>
    <dgm:cxn modelId="{6608FD8E-0FF4-0B48-8AF3-5B1DF918396D}" type="presParOf" srcId="{E56555CE-2B74-CE4D-B8F9-08D3BD09B6CF}" destId="{4E1EE7C8-3D27-A343-BACB-359F980DB373}" srcOrd="9" destOrd="0" presId="urn:microsoft.com/office/officeart/2009/3/layout/StepUpProcess"/>
    <dgm:cxn modelId="{26AF6386-E9D2-214B-8E4F-B1E673015DAB}" type="presParOf" srcId="{4E1EE7C8-3D27-A343-BACB-359F980DB373}" destId="{189BA08C-C885-C841-A4EC-E1D42B0AD569}" srcOrd="0" destOrd="0" presId="urn:microsoft.com/office/officeart/2009/3/layout/StepUpProcess"/>
    <dgm:cxn modelId="{6651FD3F-F89D-494B-8B3A-E4795E758121}" type="presParOf" srcId="{E56555CE-2B74-CE4D-B8F9-08D3BD09B6CF}" destId="{82D147B4-B368-F24E-8FBC-BA1EEBD6BC7D}" srcOrd="10" destOrd="0" presId="urn:microsoft.com/office/officeart/2009/3/layout/StepUpProcess"/>
    <dgm:cxn modelId="{F7EAC8C7-63AF-894A-ACB6-73F768B77E30}" type="presParOf" srcId="{82D147B4-B368-F24E-8FBC-BA1EEBD6BC7D}" destId="{D36C4CD3-DB4D-1448-925D-1FD1656934AC}" srcOrd="0" destOrd="0" presId="urn:microsoft.com/office/officeart/2009/3/layout/StepUpProcess"/>
    <dgm:cxn modelId="{2CF58E26-753D-174C-B8AD-A3A1FF451ACA}" type="presParOf" srcId="{82D147B4-B368-F24E-8FBC-BA1EEBD6BC7D}" destId="{E744FF40-7262-9F40-9B06-83B5C3C6913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1696E-62F1-8C41-8259-1E85DF71E594}">
      <dsp:nvSpPr>
        <dsp:cNvPr id="0" name=""/>
        <dsp:cNvSpPr/>
      </dsp:nvSpPr>
      <dsp:spPr>
        <a:xfrm rot="5400000">
          <a:off x="245922" y="2219600"/>
          <a:ext cx="740342" cy="1231913"/>
        </a:xfrm>
        <a:prstGeom prst="corner">
          <a:avLst>
            <a:gd name="adj1" fmla="val 16120"/>
            <a:gd name="adj2" fmla="val 1611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3C75D039-255A-734F-9314-BE39EBDA9C33}">
      <dsp:nvSpPr>
        <dsp:cNvPr id="0" name=""/>
        <dsp:cNvSpPr/>
      </dsp:nvSpPr>
      <dsp:spPr>
        <a:xfrm>
          <a:off x="122340" y="2587676"/>
          <a:ext cx="1112178" cy="9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err="1" smtClean="0"/>
            <a:t>ARPAnet</a:t>
          </a:r>
          <a:endParaRPr lang="en-US" sz="1200" kern="1200" dirty="0"/>
        </a:p>
      </dsp:txBody>
      <dsp:txXfrm>
        <a:off x="122340" y="2587676"/>
        <a:ext cx="1112178" cy="974889"/>
      </dsp:txXfrm>
    </dsp:sp>
    <dsp:sp modelId="{6A7467C0-D5A9-CD45-B0E7-4DC4E1AD51DC}">
      <dsp:nvSpPr>
        <dsp:cNvPr id="0" name=""/>
        <dsp:cNvSpPr/>
      </dsp:nvSpPr>
      <dsp:spPr>
        <a:xfrm>
          <a:off x="1024674" y="2128905"/>
          <a:ext cx="209845" cy="209845"/>
        </a:xfrm>
        <a:prstGeom prst="triangle">
          <a:avLst>
            <a:gd name="adj" fmla="val 1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B1CE81BF-60C5-3146-BB9C-CB5677C5C870}">
      <dsp:nvSpPr>
        <dsp:cNvPr id="0" name=""/>
        <dsp:cNvSpPr/>
      </dsp:nvSpPr>
      <dsp:spPr>
        <a:xfrm rot="5400000">
          <a:off x="1607446" y="1882689"/>
          <a:ext cx="740342" cy="1231913"/>
        </a:xfrm>
        <a:prstGeom prst="corner">
          <a:avLst>
            <a:gd name="adj1" fmla="val 16120"/>
            <a:gd name="adj2" fmla="val 1611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F280C2C5-3EB4-7E45-AED0-FC1A2BF4D82B}">
      <dsp:nvSpPr>
        <dsp:cNvPr id="0" name=""/>
        <dsp:cNvSpPr/>
      </dsp:nvSpPr>
      <dsp:spPr>
        <a:xfrm>
          <a:off x="1483864" y="2250766"/>
          <a:ext cx="1112178" cy="9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NSFNET</a:t>
          </a:r>
          <a:endParaRPr lang="en-US" sz="1200" kern="1200" dirty="0"/>
        </a:p>
        <a:p>
          <a:pPr marL="57150" lvl="1" indent="-57150" algn="l" defTabSz="400050">
            <a:lnSpc>
              <a:spcPct val="90000"/>
            </a:lnSpc>
            <a:spcBef>
              <a:spcPct val="0"/>
            </a:spcBef>
            <a:spcAft>
              <a:spcPct val="15000"/>
            </a:spcAft>
            <a:buChar char="••"/>
          </a:pPr>
          <a:r>
            <a:rPr lang="en-US" sz="900" kern="1200" dirty="0" smtClean="0"/>
            <a:t>1987-1994</a:t>
          </a:r>
          <a:endParaRPr lang="en-US" sz="900" kern="1200" dirty="0"/>
        </a:p>
      </dsp:txBody>
      <dsp:txXfrm>
        <a:off x="1483864" y="2250766"/>
        <a:ext cx="1112178" cy="974889"/>
      </dsp:txXfrm>
    </dsp:sp>
    <dsp:sp modelId="{4B4A5C0F-15ED-0249-BC9B-6B09AAF3996C}">
      <dsp:nvSpPr>
        <dsp:cNvPr id="0" name=""/>
        <dsp:cNvSpPr/>
      </dsp:nvSpPr>
      <dsp:spPr>
        <a:xfrm>
          <a:off x="2386198" y="1791994"/>
          <a:ext cx="209845" cy="209845"/>
        </a:xfrm>
        <a:prstGeom prst="triangle">
          <a:avLst>
            <a:gd name="adj" fmla="val 1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EB05E21D-9E78-4A4D-AC9F-42C3D5CEF67D}">
      <dsp:nvSpPr>
        <dsp:cNvPr id="0" name=""/>
        <dsp:cNvSpPr/>
      </dsp:nvSpPr>
      <dsp:spPr>
        <a:xfrm rot="5400000">
          <a:off x="2968969" y="1545779"/>
          <a:ext cx="740342" cy="1231913"/>
        </a:xfrm>
        <a:prstGeom prst="corner">
          <a:avLst>
            <a:gd name="adj1" fmla="val 16120"/>
            <a:gd name="adj2" fmla="val 1611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DDF29A51-3A49-D94B-A5BE-4D65F014E42F}">
      <dsp:nvSpPr>
        <dsp:cNvPr id="0" name=""/>
        <dsp:cNvSpPr/>
      </dsp:nvSpPr>
      <dsp:spPr>
        <a:xfrm>
          <a:off x="2845388" y="1913856"/>
          <a:ext cx="1112178" cy="9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TRANSITION</a:t>
          </a:r>
          <a:endParaRPr lang="en-US" sz="1200" kern="1200" dirty="0"/>
        </a:p>
        <a:p>
          <a:pPr marL="57150" lvl="1" indent="-57150" algn="l" defTabSz="400050">
            <a:lnSpc>
              <a:spcPct val="90000"/>
            </a:lnSpc>
            <a:spcBef>
              <a:spcPct val="0"/>
            </a:spcBef>
            <a:spcAft>
              <a:spcPct val="15000"/>
            </a:spcAft>
            <a:buChar char="••"/>
          </a:pPr>
          <a:r>
            <a:rPr lang="en-US" sz="900" kern="1200" dirty="0" smtClean="0"/>
            <a:t>1994-1997</a:t>
          </a:r>
          <a:endParaRPr lang="en-US" sz="900" kern="1200" dirty="0"/>
        </a:p>
      </dsp:txBody>
      <dsp:txXfrm>
        <a:off x="2845388" y="1913856"/>
        <a:ext cx="1112178" cy="974889"/>
      </dsp:txXfrm>
    </dsp:sp>
    <dsp:sp modelId="{C484601C-7E15-2F4D-ADCE-8651A6AD354F}">
      <dsp:nvSpPr>
        <dsp:cNvPr id="0" name=""/>
        <dsp:cNvSpPr/>
      </dsp:nvSpPr>
      <dsp:spPr>
        <a:xfrm>
          <a:off x="3747721" y="1455084"/>
          <a:ext cx="209845" cy="209845"/>
        </a:xfrm>
        <a:prstGeom prst="triangle">
          <a:avLst>
            <a:gd name="adj" fmla="val 1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BAC2C84D-DF2E-FC42-A0FE-2C86324C16F6}">
      <dsp:nvSpPr>
        <dsp:cNvPr id="0" name=""/>
        <dsp:cNvSpPr/>
      </dsp:nvSpPr>
      <dsp:spPr>
        <a:xfrm rot="5400000">
          <a:off x="4330493" y="1208868"/>
          <a:ext cx="740342" cy="1231913"/>
        </a:xfrm>
        <a:prstGeom prst="corner">
          <a:avLst>
            <a:gd name="adj1" fmla="val 16120"/>
            <a:gd name="adj2" fmla="val 1611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AE678E3F-6480-3C4E-84E3-BCD334CD2B98}">
      <dsp:nvSpPr>
        <dsp:cNvPr id="0" name=""/>
        <dsp:cNvSpPr/>
      </dsp:nvSpPr>
      <dsp:spPr>
        <a:xfrm>
          <a:off x="4206912" y="1576945"/>
          <a:ext cx="1112178" cy="9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COMMERCIAL</a:t>
          </a:r>
          <a:endParaRPr lang="en-US" sz="1200" kern="1200" dirty="0"/>
        </a:p>
        <a:p>
          <a:pPr marL="57150" lvl="1" indent="-57150" algn="l" defTabSz="400050">
            <a:lnSpc>
              <a:spcPct val="90000"/>
            </a:lnSpc>
            <a:spcBef>
              <a:spcPct val="0"/>
            </a:spcBef>
            <a:spcAft>
              <a:spcPct val="15000"/>
            </a:spcAft>
            <a:buChar char="••"/>
          </a:pPr>
          <a:r>
            <a:rPr lang="en-US" sz="900" kern="1200" dirty="0" smtClean="0"/>
            <a:t>1998-2002</a:t>
          </a:r>
          <a:endParaRPr lang="en-US" sz="900" kern="1200" dirty="0"/>
        </a:p>
      </dsp:txBody>
      <dsp:txXfrm>
        <a:off x="4206912" y="1576945"/>
        <a:ext cx="1112178" cy="974889"/>
      </dsp:txXfrm>
    </dsp:sp>
    <dsp:sp modelId="{B7A88E15-55CD-7A42-B541-7D2B1AD1A245}">
      <dsp:nvSpPr>
        <dsp:cNvPr id="0" name=""/>
        <dsp:cNvSpPr/>
      </dsp:nvSpPr>
      <dsp:spPr>
        <a:xfrm>
          <a:off x="5109245" y="1118173"/>
          <a:ext cx="209845" cy="209845"/>
        </a:xfrm>
        <a:prstGeom prst="triangle">
          <a:avLst>
            <a:gd name="adj" fmla="val 1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8EAEC9D1-E81A-6D41-81E8-E37A9561EF61}">
      <dsp:nvSpPr>
        <dsp:cNvPr id="0" name=""/>
        <dsp:cNvSpPr/>
      </dsp:nvSpPr>
      <dsp:spPr>
        <a:xfrm rot="5400000">
          <a:off x="5692017" y="871958"/>
          <a:ext cx="740342" cy="1231913"/>
        </a:xfrm>
        <a:prstGeom prst="corner">
          <a:avLst>
            <a:gd name="adj1" fmla="val 16120"/>
            <a:gd name="adj2" fmla="val 1611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A7974289-24FD-A54F-916E-E4492FA7D4A9}">
      <dsp:nvSpPr>
        <dsp:cNvPr id="0" name=""/>
        <dsp:cNvSpPr/>
      </dsp:nvSpPr>
      <dsp:spPr>
        <a:xfrm>
          <a:off x="5568435" y="1240035"/>
          <a:ext cx="1112178" cy="9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Fat Middle</a:t>
          </a:r>
          <a:endParaRPr lang="en-US" sz="1200" kern="1200" dirty="0"/>
        </a:p>
        <a:p>
          <a:pPr marL="57150" lvl="1" indent="-57150" algn="l" defTabSz="400050">
            <a:lnSpc>
              <a:spcPct val="90000"/>
            </a:lnSpc>
            <a:spcBef>
              <a:spcPct val="0"/>
            </a:spcBef>
            <a:spcAft>
              <a:spcPct val="15000"/>
            </a:spcAft>
            <a:buChar char="••"/>
          </a:pPr>
          <a:r>
            <a:rPr lang="en-US" sz="900" kern="1200" dirty="0" smtClean="0"/>
            <a:t>2000-2009</a:t>
          </a:r>
          <a:endParaRPr lang="en-US" sz="900" kern="1200" dirty="0"/>
        </a:p>
      </dsp:txBody>
      <dsp:txXfrm>
        <a:off x="5568435" y="1240035"/>
        <a:ext cx="1112178" cy="974889"/>
      </dsp:txXfrm>
    </dsp:sp>
    <dsp:sp modelId="{ABF2463B-FA16-BF42-A299-877ABEB147E8}">
      <dsp:nvSpPr>
        <dsp:cNvPr id="0" name=""/>
        <dsp:cNvSpPr/>
      </dsp:nvSpPr>
      <dsp:spPr>
        <a:xfrm>
          <a:off x="6470769" y="781263"/>
          <a:ext cx="209845" cy="209845"/>
        </a:xfrm>
        <a:prstGeom prst="triangle">
          <a:avLst>
            <a:gd name="adj" fmla="val 1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D36C4CD3-DB4D-1448-925D-1FD1656934AC}">
      <dsp:nvSpPr>
        <dsp:cNvPr id="0" name=""/>
        <dsp:cNvSpPr/>
      </dsp:nvSpPr>
      <dsp:spPr>
        <a:xfrm rot="5400000">
          <a:off x="7053541" y="535047"/>
          <a:ext cx="740342" cy="1231913"/>
        </a:xfrm>
        <a:prstGeom prst="corner">
          <a:avLst>
            <a:gd name="adj1" fmla="val 16120"/>
            <a:gd name="adj2" fmla="val 1611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E744FF40-7262-9F40-9B06-83B5C3C69138}">
      <dsp:nvSpPr>
        <dsp:cNvPr id="0" name=""/>
        <dsp:cNvSpPr/>
      </dsp:nvSpPr>
      <dsp:spPr>
        <a:xfrm>
          <a:off x="6929959" y="903124"/>
          <a:ext cx="1112178" cy="9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Access Powers</a:t>
          </a:r>
          <a:endParaRPr lang="en-US" sz="1200" kern="1200" dirty="0"/>
        </a:p>
        <a:p>
          <a:pPr marL="57150" lvl="1" indent="-57150" algn="l" defTabSz="400050">
            <a:lnSpc>
              <a:spcPct val="90000"/>
            </a:lnSpc>
            <a:spcBef>
              <a:spcPct val="0"/>
            </a:spcBef>
            <a:spcAft>
              <a:spcPct val="15000"/>
            </a:spcAft>
            <a:buChar char="••"/>
          </a:pPr>
          <a:r>
            <a:rPr lang="en-US" sz="900" kern="1200" dirty="0" smtClean="0"/>
            <a:t>2009</a:t>
          </a:r>
          <a:r>
            <a:rPr lang="en-US" sz="900" kern="1200" dirty="0" smtClean="0">
              <a:sym typeface="Wingdings"/>
            </a:rPr>
            <a:t></a:t>
          </a:r>
          <a:endParaRPr lang="en-US" sz="900" kern="1200" dirty="0"/>
        </a:p>
      </dsp:txBody>
      <dsp:txXfrm>
        <a:off x="6929959" y="903124"/>
        <a:ext cx="1112178" cy="97488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766F4-0701-7E43-99BE-FDD865A0741A}" type="datetimeFigureOut">
              <a:rPr lang="en-US" smtClean="0"/>
              <a:t>3/21/11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F22C7-3EAA-1146-A95B-81DA232FF318}" type="slidenum">
              <a:rPr lang="en-US" smtClean="0"/>
              <a:t>‹#›</a:t>
            </a:fld>
            <a:endParaRPr lang="en-US"/>
          </a:p>
        </p:txBody>
      </p:sp>
    </p:spTree>
    <p:extLst>
      <p:ext uri="{BB962C8B-B14F-4D97-AF65-F5344CB8AC3E}">
        <p14:creationId xmlns:p14="http://schemas.microsoft.com/office/powerpoint/2010/main" val="3922070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interisle.net/sub/ISP%20Interconnection.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a:t>
            </a:r>
            <a:r>
              <a:rPr lang="en-US" baseline="0" smtClean="0"/>
              <a:t> you for inviting me to speak with you today. I am thrilled to be addressing members of one of the best run Internet Exchange Points in the world. The BNIX provides a huge value to Belgium and the peering community here. And I am not just saying that. I will share some research and my calculations of the value of the BNIX for you.</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a:t>
            </a:fld>
            <a:endParaRPr lang="en-US"/>
          </a:p>
        </p:txBody>
      </p:sp>
    </p:spTree>
    <p:extLst>
      <p:ext uri="{BB962C8B-B14F-4D97-AF65-F5344CB8AC3E}">
        <p14:creationId xmlns:p14="http://schemas.microsoft.com/office/powerpoint/2010/main" val="207705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continued to grow and there</a:t>
            </a:r>
            <a:r>
              <a:rPr lang="en-US" baseline="0" dirty="0" smtClean="0"/>
              <a:t> was a massive growth in the number and type of ISPs now reselling access to the Internet. The shared ATM-based peering fabrics at the NAPs became congestion points and the large Tier 1 ISPs connected to each other using point to point circuits. </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16</a:t>
            </a:fld>
            <a:endParaRPr lang="en-US"/>
          </a:p>
        </p:txBody>
      </p:sp>
    </p:spTree>
    <p:extLst>
      <p:ext uri="{BB962C8B-B14F-4D97-AF65-F5344CB8AC3E}">
        <p14:creationId xmlns:p14="http://schemas.microsoft.com/office/powerpoint/2010/main" val="92649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Congestion</a:t>
            </a:r>
            <a:r>
              <a:rPr lang="en-US" baseline="0" dirty="0" smtClean="0"/>
              <a:t> at the NAPs, referred to as “congestion points” by detractors, led to a migration to private peering by the Tier 1 ISPs around 1998. </a:t>
            </a:r>
          </a:p>
          <a:p>
            <a:r>
              <a:rPr lang="en-US" baseline="0" dirty="0" smtClean="0"/>
              <a:t>The fact that the NAPs were operated by competitors provided additional business motivations to make the architectural transition for the Tier 1 ISPs. The other force was the desire to not use one’s own NAP – the UUNet ISP for example loathed to peer at MAE-East, a wholly owned subsidiary.</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17</a:t>
            </a:fld>
            <a:endParaRPr lang="en-US"/>
          </a:p>
        </p:txBody>
      </p:sp>
    </p:spTree>
    <p:extLst>
      <p:ext uri="{BB962C8B-B14F-4D97-AF65-F5344CB8AC3E}">
        <p14:creationId xmlns:p14="http://schemas.microsoft.com/office/powerpoint/2010/main" val="192731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Peering Ecosystem is a containment abstraction </a:t>
            </a:r>
            <a:r>
              <a:rPr lang="en-US" baseline="0" dirty="0" smtClean="0"/>
              <a:t>that helps us understand Internet Interconnection dynamics.</a:t>
            </a:r>
          </a:p>
          <a:p>
            <a:r>
              <a:rPr lang="en-US" baseline="0" dirty="0" smtClean="0"/>
              <a:t>The Internet is composed of a set of Internet Regions, usually loosely associated with countries.</a:t>
            </a:r>
          </a:p>
          <a:p>
            <a:r>
              <a:rPr lang="en-US" baseline="0" dirty="0" smtClean="0"/>
              <a:t>Each Internet Region contains an Internet Peering Ecosystem that contains a set of network service providers interconnected in some business </a:t>
            </a:r>
            <a:r>
              <a:rPr lang="en-US" baseline="0" dirty="0" err="1" smtClean="0"/>
              <a:t>relationhiops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19</a:t>
            </a:fld>
            <a:endParaRPr lang="en-US"/>
          </a:p>
        </p:txBody>
      </p:sp>
    </p:spTree>
    <p:extLst>
      <p:ext uri="{BB962C8B-B14F-4D97-AF65-F5344CB8AC3E}">
        <p14:creationId xmlns:p14="http://schemas.microsoft.com/office/powerpoint/2010/main" val="2350488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studied dozens of Internet Regions around the world and they all tend to have at least these categories of participants in the Internet Peering Ecosystem. The Tier 1 ISPs have access to the entire regional routing table solely through their free peering relationships. The Tier 2 ISPs are different in t that they need to purchase transit from someone in order to reach some destinations within the Internet Region. They have the motivation therefore to peer with each other to reduce that transit expense. The content providers differ in that they generally do no t sell Internet Transit, don’t tend to have a backbone or even much of a network engineering team.</a:t>
            </a:r>
          </a:p>
          <a:p>
            <a:endParaRPr lang="en-US" baseline="0" dirty="0" smtClean="0"/>
          </a:p>
          <a:p>
            <a:r>
              <a:rPr lang="en-US" baseline="0" dirty="0" smtClean="0"/>
              <a:t>The Tier 1 ISPs are in a good position, aren’t they? All traffic in this picture goes through them, and they get paid by the eyeballs that request the content, or the content that connects to them or even perhaps both.</a:t>
            </a:r>
          </a:p>
          <a:p>
            <a:endParaRPr lang="en-US" baseline="0" dirty="0" smtClean="0"/>
          </a:p>
          <a:p>
            <a:r>
              <a:rPr lang="en-US" baseline="0" dirty="0" smtClean="0"/>
              <a:t>Note however that gouging didn’t occur here, because there were usually multiple Tier 1 ISPs completing for business, and there was also the opportunity to peer with the Tier 2 ISPs that could reduce the transit load. There were two </a:t>
            </a:r>
            <a:r>
              <a:rPr lang="en-US" baseline="0" dirty="0" err="1" smtClean="0"/>
              <a:t>alernatives</a:t>
            </a:r>
            <a:r>
              <a:rPr lang="en-US" baseline="0" dirty="0" smtClean="0"/>
              <a:t> for getting content to the eyeballs- </a:t>
            </a:r>
            <a:r>
              <a:rPr lang="en-US" baseline="0" dirty="0" err="1" smtClean="0"/>
              <a:t>competive</a:t>
            </a:r>
            <a:r>
              <a:rPr lang="en-US" baseline="0" dirty="0" smtClean="0"/>
              <a:t> transit and peering.</a:t>
            </a:r>
          </a:p>
          <a:p>
            <a:endParaRPr lang="en-US" baseline="0" dirty="0" smtClean="0"/>
          </a:p>
          <a:p>
            <a:r>
              <a:rPr lang="en-US" baseline="0" dirty="0" smtClean="0"/>
              <a:t>But from 2000-2002 we saw a morphing of the ecosystem, a system that had adverse effects on the Tier 1 ISPs..</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20</a:t>
            </a:fld>
            <a:endParaRPr lang="en-US"/>
          </a:p>
        </p:txBody>
      </p:sp>
    </p:spTree>
    <p:extLst>
      <p:ext uri="{BB962C8B-B14F-4D97-AF65-F5344CB8AC3E}">
        <p14:creationId xmlns:p14="http://schemas.microsoft.com/office/powerpoint/2010/main" val="161138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middle</a:t>
            </a:r>
            <a:r>
              <a:rPr lang="en-US" baseline="0" dirty="0" smtClean="0"/>
              <a:t> of the Internet Peering Ecosystem got fat. The cable companies in the U.S. came into the peering ecosystem as “open Peers”, willing to interconnect with anyone for free provided there was enough traffic to make it worth while. The largest content companies got into peering to </a:t>
            </a:r>
            <a:r>
              <a:rPr lang="en-US" baseline="0" dirty="0" err="1" smtClean="0"/>
              <a:t>improvie</a:t>
            </a:r>
            <a:r>
              <a:rPr lang="en-US" baseline="0" dirty="0" smtClean="0"/>
              <a:t> and control the end user </a:t>
            </a:r>
            <a:r>
              <a:rPr lang="en-US" baseline="0" dirty="0" err="1" smtClean="0"/>
              <a:t>experisnce</a:t>
            </a:r>
            <a:r>
              <a:rPr lang="en-US" baseline="0" dirty="0" smtClean="0"/>
              <a:t>. This was a universal motivation for content companies – they wanted to save money yes, but #1 was the end user experience. And of course, just as the Tier 2 ISPs peered with each other, the cable companies </a:t>
            </a:r>
            <a:r>
              <a:rPr lang="en-US" baseline="0" dirty="0" err="1" smtClean="0"/>
              <a:t>peere</a:t>
            </a:r>
            <a:r>
              <a:rPr lang="en-US" baseline="0" dirty="0" smtClean="0"/>
              <a:t> with each other This </a:t>
            </a:r>
            <a:r>
              <a:rPr lang="en-US" baseline="0" dirty="0" err="1" smtClean="0"/>
              <a:t>resultied</a:t>
            </a:r>
            <a:r>
              <a:rPr lang="en-US" baseline="0" dirty="0" smtClean="0"/>
              <a:t> in a </a:t>
            </a:r>
            <a:r>
              <a:rPr lang="en-US" baseline="0" dirty="0" err="1" smtClean="0"/>
              <a:t>maasive</a:t>
            </a:r>
            <a:r>
              <a:rPr lang="en-US" baseline="0" dirty="0" smtClean="0"/>
              <a:t> shift of traffic away from traversing the Tier 1 ISPs.</a:t>
            </a:r>
          </a:p>
          <a:p>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21</a:t>
            </a:fld>
            <a:endParaRPr lang="en-US"/>
          </a:p>
        </p:txBody>
      </p:sp>
    </p:spTree>
    <p:extLst>
      <p:ext uri="{BB962C8B-B14F-4D97-AF65-F5344CB8AC3E}">
        <p14:creationId xmlns:p14="http://schemas.microsoft.com/office/powerpoint/2010/main" val="12697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the price of transit dropped precipitously.</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22</a:t>
            </a:fld>
            <a:endParaRPr lang="en-US"/>
          </a:p>
        </p:txBody>
      </p:sp>
    </p:spTree>
    <p:extLst>
      <p:ext uri="{BB962C8B-B14F-4D97-AF65-F5344CB8AC3E}">
        <p14:creationId xmlns:p14="http://schemas.microsoft.com/office/powerpoint/2010/main" val="247785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cable companies</a:t>
            </a:r>
            <a:r>
              <a:rPr lang="en-US" baseline="0" dirty="0" smtClean="0"/>
              <a:t> (</a:t>
            </a:r>
            <a:r>
              <a:rPr lang="en-US" dirty="0" smtClean="0"/>
              <a:t>mostly Comcast at this stage) started exploiting the fact that</a:t>
            </a:r>
            <a:r>
              <a:rPr lang="en-US" baseline="0" dirty="0" smtClean="0"/>
              <a:t> there is only one way to get to the eyeballs – through the cable company network!  They installed a peering ratios prerequisite so that any entity that sent more traffic to the cable company than they received would not qualify for free peering. Since Comcast customers are predominantly eyeballs, pulling down content from the Internet, very few candidates had a balanced ratio to offer. So Comcast created a peering policy that led to revenue from paid peering. For over a decade I had been searching to understand and document aid peering and finally I had found it. Here is how it works.</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23</a:t>
            </a:fld>
            <a:endParaRPr lang="en-US"/>
          </a:p>
        </p:txBody>
      </p:sp>
    </p:spTree>
    <p:extLst>
      <p:ext uri="{BB962C8B-B14F-4D97-AF65-F5344CB8AC3E}">
        <p14:creationId xmlns:p14="http://schemas.microsoft.com/office/powerpoint/2010/main" val="3454837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seeing the emergence of a new power player in Comcast. The</a:t>
            </a:r>
            <a:r>
              <a:rPr lang="en-US" baseline="0" dirty="0" smtClean="0"/>
              <a:t> positional power is based on the fact that the eyeballs that consume Internet traffic are “Captive”, only reachable via a path through Comcast. We need to explore a couple of other key aspects to this network situation.</a:t>
            </a:r>
          </a:p>
          <a:p>
            <a:endParaRPr lang="en-US" baseline="0" dirty="0" smtClean="0"/>
          </a:p>
          <a:p>
            <a:r>
              <a:rPr lang="en-US" baseline="0" dirty="0" smtClean="0"/>
              <a:t>A content company or content distributor has two choices for getting its content to the eyeballs. It could purchase transit and its upstream provider would get the traffic to the eyeballs. The alternative is to peer with Comcast. Comcast has a peering prerequisite of a </a:t>
            </a:r>
            <a:r>
              <a:rPr lang="en-US" baseline="0" dirty="0" err="1" smtClean="0"/>
              <a:t>haelthy</a:t>
            </a:r>
            <a:r>
              <a:rPr lang="en-US" baseline="0" dirty="0" smtClean="0"/>
              <a:t> chunk of traffic, but that isn’t what disqualifies most prospective peers form free peering with Comcast. Comcast requires a traffic balance of less than 2.5:1.</a:t>
            </a:r>
          </a:p>
          <a:p>
            <a:endParaRPr lang="en-US" dirty="0" smtClean="0"/>
          </a:p>
        </p:txBody>
      </p:sp>
      <p:sp>
        <p:nvSpPr>
          <p:cNvPr id="4" name="Slide Number Placeholder 3"/>
          <p:cNvSpPr>
            <a:spLocks noGrp="1"/>
          </p:cNvSpPr>
          <p:nvPr>
            <p:ph type="sldNum" sz="quarter" idx="10"/>
          </p:nvPr>
        </p:nvSpPr>
        <p:spPr/>
        <p:txBody>
          <a:bodyPr/>
          <a:lstStyle/>
          <a:p>
            <a:fld id="{702F22C7-3EAA-1146-A95B-81DA232FF318}" type="slidenum">
              <a:rPr lang="en-US" smtClean="0"/>
              <a:t>25</a:t>
            </a:fld>
            <a:endParaRPr lang="en-US"/>
          </a:p>
        </p:txBody>
      </p:sp>
    </p:spTree>
    <p:extLst>
      <p:ext uri="{BB962C8B-B14F-4D97-AF65-F5344CB8AC3E}">
        <p14:creationId xmlns:p14="http://schemas.microsoft.com/office/powerpoint/2010/main" val="101377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have concentrated my effort on Internet Peering for the past 15 years. </a:t>
            </a:r>
          </a:p>
          <a:p>
            <a:r>
              <a:rPr lang="en-US" baseline="0" dirty="0" smtClean="0"/>
              <a:t>Leading the team that deployed the first route servers, building the business plan for the commercial NANOG, the North American Network Operator’s Group – the operations forum for the Internet in North America, these are all activities that positioned me to know all of the major ISPs, their interests, their needs, their pain points.</a:t>
            </a:r>
          </a:p>
          <a:p>
            <a:r>
              <a:rPr lang="en-US" baseline="0" dirty="0" smtClean="0"/>
              <a:t>So when I went off to California, a freshly minted MBA. I knew that I had the rolodex, but I didn’t have the knowledge. So I researched Internet Peering.</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2</a:t>
            </a:fld>
            <a:endParaRPr lang="en-US"/>
          </a:p>
        </p:txBody>
      </p:sp>
    </p:spTree>
    <p:extLst>
      <p:ext uri="{BB962C8B-B14F-4D97-AF65-F5344CB8AC3E}">
        <p14:creationId xmlns:p14="http://schemas.microsoft.com/office/powerpoint/2010/main" val="342927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spent</a:t>
            </a:r>
            <a:r>
              <a:rPr lang="en-US" baseline="0" dirty="0" smtClean="0"/>
              <a:t> 90% of my time on the road, attending and speaking at conferences around the world, very much like this one. I would ask basic questions like “hat is peering” and “how do you decide </a:t>
            </a:r>
            <a:r>
              <a:rPr lang="en-US" baseline="0" dirty="0" err="1" smtClean="0"/>
              <a:t>wth</a:t>
            </a:r>
            <a:r>
              <a:rPr lang="en-US" baseline="0" dirty="0" smtClean="0"/>
              <a:t> whom to peer?” and “How do you select Internet Exchange points”? And I would </a:t>
            </a:r>
            <a:r>
              <a:rPr lang="en-US" baseline="0" dirty="0" err="1" smtClean="0"/>
              <a:t>doducment</a:t>
            </a:r>
            <a:r>
              <a:rPr lang="en-US" baseline="0" dirty="0" smtClean="0"/>
              <a:t> what I learned, and I would walk others through what the previous people had said. </a:t>
            </a:r>
          </a:p>
          <a:p>
            <a:r>
              <a:rPr lang="en-US" baseline="0" dirty="0" smtClean="0"/>
              <a:t>At the end of 100 walk </a:t>
            </a:r>
            <a:r>
              <a:rPr lang="en-US" baseline="0" dirty="0" err="1" smtClean="0"/>
              <a:t>throughs</a:t>
            </a:r>
            <a:r>
              <a:rPr lang="en-US" baseline="0" dirty="0" smtClean="0"/>
              <a:t> I had in my hand a  paper that documented the community mindset on a previously undocumented operations </a:t>
            </a:r>
            <a:r>
              <a:rPr lang="en-US" baseline="0" dirty="0" err="1" smtClean="0"/>
              <a:t>activitiy</a:t>
            </a:r>
            <a:r>
              <a:rPr lang="en-US" baseline="0" dirty="0" smtClean="0"/>
              <a:t>.  I made the papers freely available, and was invited to share them at the next operations conference.</a:t>
            </a:r>
          </a:p>
          <a:p>
            <a:r>
              <a:rPr lang="en-US" baseline="0" dirty="0" smtClean="0"/>
              <a:t>Today I have rewritten the white papers and made them available on the </a:t>
            </a:r>
            <a:r>
              <a:rPr lang="en-US" baseline="0" dirty="0" err="1" smtClean="0"/>
              <a:t>DrPeering.net</a:t>
            </a:r>
            <a:r>
              <a:rPr lang="en-US" baseline="0" dirty="0" smtClean="0"/>
              <a:t> web page, along with all of the presentation materials, still free to the community. Besides the white papers, and the rewritten web pages, I also have a monthly </a:t>
            </a:r>
            <a:r>
              <a:rPr lang="en-US" baseline="0" dirty="0" err="1" smtClean="0"/>
              <a:t>ask.DrPeering.net</a:t>
            </a:r>
            <a:r>
              <a:rPr lang="en-US" baseline="0" dirty="0" smtClean="0"/>
              <a:t> column in the DECIX newsletter and all of this </a:t>
            </a:r>
            <a:r>
              <a:rPr lang="en-US" baseline="0" dirty="0" err="1" smtClean="0"/>
              <a:t>intel</a:t>
            </a:r>
            <a:r>
              <a:rPr lang="en-US" baseline="0" dirty="0" smtClean="0"/>
              <a:t> in book form due out in a few months.</a:t>
            </a:r>
          </a:p>
          <a:p>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3</a:t>
            </a:fld>
            <a:endParaRPr lang="en-US"/>
          </a:p>
        </p:txBody>
      </p:sp>
    </p:spTree>
    <p:extLst>
      <p:ext uri="{BB962C8B-B14F-4D97-AF65-F5344CB8AC3E}">
        <p14:creationId xmlns:p14="http://schemas.microsoft.com/office/powerpoint/2010/main" val="381268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my book, my reviewers suggested that I need a theme for my</a:t>
            </a:r>
            <a:r>
              <a:rPr lang="en-US" baseline="0" dirty="0" smtClean="0"/>
              <a:t> book and for each chapter as well. My theme today is context. And I want to illustrate what I mean with the following </a:t>
            </a:r>
            <a:r>
              <a:rPr lang="en-US" baseline="0" dirty="0" err="1" smtClean="0"/>
              <a:t>story.This</a:t>
            </a:r>
            <a:r>
              <a:rPr lang="en-US" baseline="0" dirty="0" smtClean="0"/>
              <a:t> happened to me, but I want you each to take a deep breath and pretend you are in the situation. I will ask you what you would have done.</a:t>
            </a:r>
          </a:p>
          <a:p>
            <a:endParaRPr lang="en-US" baseline="0" dirty="0" smtClean="0"/>
          </a:p>
          <a:p>
            <a:r>
              <a:rPr lang="en-US" baseline="0" dirty="0" smtClean="0"/>
              <a:t>You are at the airport waiting for you flight from Detroit to Los Angeles. The gate agent calls for you to approach the gate where she </a:t>
            </a:r>
            <a:r>
              <a:rPr lang="en-US" baseline="0" dirty="0" err="1" smtClean="0"/>
              <a:t>infors</a:t>
            </a:r>
            <a:r>
              <a:rPr lang="en-US" baseline="0" dirty="0" smtClean="0"/>
              <a:t> you that </a:t>
            </a:r>
            <a:r>
              <a:rPr lang="en-US" baseline="0" dirty="0" err="1" smtClean="0"/>
              <a:t>thte</a:t>
            </a:r>
            <a:r>
              <a:rPr lang="en-US" baseline="0" dirty="0" smtClean="0"/>
              <a:t> already delayed flight will most likely be cancelled and that she has rebooked me on the next flight to LA, about 10 gates down the terminal. I ask that my colleagues be rebooked with me and she </a:t>
            </a:r>
            <a:r>
              <a:rPr lang="en-US" baseline="0" dirty="0" err="1" smtClean="0"/>
              <a:t>abliges</a:t>
            </a:r>
            <a:r>
              <a:rPr lang="en-US" baseline="0" dirty="0" smtClean="0"/>
              <a:t>, then the three of us get onto the new plane, just in time for it to depart. Or so we thought.</a:t>
            </a:r>
          </a:p>
          <a:p>
            <a:r>
              <a:rPr lang="en-US" baseline="0" dirty="0" smtClean="0"/>
              <a:t>The flight didn’t take off on time. We witnessed clearly agitated people getting on the plane, disheveled, out of breathe boarding. These people were clearly distressed. After a dozen or so got on, several came back to the front saying their seat was taken and plopped down in first class. The flight attendant said “OK just sit anywhere we have to leave.” The door closed and we took off, but not before I heard the horrible situation at the gate.</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8</a:t>
            </a:fld>
            <a:endParaRPr lang="en-US"/>
          </a:p>
        </p:txBody>
      </p:sp>
    </p:spTree>
    <p:extLst>
      <p:ext uri="{BB962C8B-B14F-4D97-AF65-F5344CB8AC3E}">
        <p14:creationId xmlns:p14="http://schemas.microsoft.com/office/powerpoint/2010/main" val="360039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it turned</a:t>
            </a:r>
            <a:r>
              <a:rPr lang="en-US" baseline="0" dirty="0" smtClean="0"/>
              <a:t> out, shortly after we had left, the gate agent indeed </a:t>
            </a:r>
            <a:r>
              <a:rPr lang="en-US" baseline="0" dirty="0" err="1" smtClean="0"/>
              <a:t>annoucned</a:t>
            </a:r>
            <a:r>
              <a:rPr lang="en-US" baseline="0" dirty="0" smtClean="0"/>
              <a:t> the cancellation of that first flight. She made the following announcement:</a:t>
            </a:r>
          </a:p>
          <a:p>
            <a:r>
              <a:rPr lang="en-US" baseline="0" dirty="0" smtClean="0"/>
              <a:t>“Ladies and gentle, we regret to inform you that flight 234 to Los Angeles has been cancelled. We will work to rebook you on a later flight, but in the meantime, we have a flight to LA leaving in 10 minutes at gate 34, about a 5 minute walk from here. We can take about 12-15 of you. If you would please progress to gate 34 in a calm and orderly fashion we will handle your rebooking there.”</a:t>
            </a:r>
          </a:p>
          <a:p>
            <a:endParaRPr lang="en-US" baseline="0" dirty="0" smtClean="0"/>
          </a:p>
          <a:p>
            <a:r>
              <a:rPr lang="en-US" baseline="0" dirty="0" smtClean="0"/>
              <a:t>Given this context, can you guess what would happen?  Is it not predictable what would happen?</a:t>
            </a:r>
          </a:p>
          <a:p>
            <a:endParaRPr lang="en-US" baseline="0" dirty="0" smtClean="0"/>
          </a:p>
          <a:p>
            <a:r>
              <a:rPr lang="en-US" baseline="0" dirty="0" smtClean="0"/>
              <a:t>Sure enough, the line developed at gate 34 and the gate agent processed people in order until people </a:t>
            </a:r>
            <a:r>
              <a:rPr lang="en-US" baseline="0" dirty="0" err="1" smtClean="0"/>
              <a:t>sarted</a:t>
            </a:r>
            <a:r>
              <a:rPr lang="en-US" baseline="0" dirty="0" smtClean="0"/>
              <a:t> circling round to state their special case. “My band plays tonight”, “I am already late to my </a:t>
            </a:r>
            <a:r>
              <a:rPr lang="en-US" baseline="0" dirty="0" err="1" smtClean="0"/>
              <a:t>sisiters</a:t>
            </a:r>
            <a:r>
              <a:rPr lang="en-US" baseline="0" dirty="0" smtClean="0"/>
              <a:t> wedding”, “My </a:t>
            </a:r>
            <a:r>
              <a:rPr lang="en-US" baseline="0" dirty="0" err="1" smtClean="0"/>
              <a:t>busines</a:t>
            </a:r>
            <a:r>
              <a:rPr lang="en-US" baseline="0" dirty="0" smtClean="0"/>
              <a:t> meeting starts after I land”, “I can not be late”, etc. The orderly line of processes turned into a “make your case” </a:t>
            </a:r>
            <a:r>
              <a:rPr lang="en-US" baseline="0" dirty="0" err="1" smtClean="0"/>
              <a:t>mobfest</a:t>
            </a:r>
            <a:r>
              <a:rPr lang="en-US" baseline="0" dirty="0" smtClean="0"/>
              <a:t>.  The notion of fairness, engraved in our minds, kicked in and led to the airport and </a:t>
            </a:r>
            <a:r>
              <a:rPr lang="en-US" baseline="0" dirty="0" err="1" smtClean="0"/>
              <a:t>detroit</a:t>
            </a:r>
            <a:r>
              <a:rPr lang="en-US" baseline="0" dirty="0" smtClean="0"/>
              <a:t> cops being summoned to the gate to calm things.</a:t>
            </a:r>
          </a:p>
          <a:p>
            <a:r>
              <a:rPr lang="en-US" baseline="0" dirty="0" smtClean="0"/>
              <a:t>Whose fault is this? Before you state the obvious, that the airline is responsible, do you place any blame on the flyers? Do they not have control of their actions? Or are we wound up like an </a:t>
            </a:r>
            <a:r>
              <a:rPr lang="en-US" baseline="0" dirty="0" err="1" smtClean="0"/>
              <a:t>involunatry</a:t>
            </a:r>
            <a:r>
              <a:rPr lang="en-US" baseline="0" dirty="0" smtClean="0"/>
              <a:t> muscle forced to act even if we do not know why. </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9</a:t>
            </a:fld>
            <a:endParaRPr lang="en-US"/>
          </a:p>
        </p:txBody>
      </p:sp>
    </p:spTree>
    <p:extLst>
      <p:ext uri="{BB962C8B-B14F-4D97-AF65-F5344CB8AC3E}">
        <p14:creationId xmlns:p14="http://schemas.microsoft.com/office/powerpoint/2010/main" val="341627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talk about the</a:t>
            </a:r>
            <a:r>
              <a:rPr lang="en-US" baseline="0" dirty="0" smtClean="0"/>
              <a:t> evolution of Internet Peering, the context that ISPs operated within over the years.</a:t>
            </a:r>
          </a:p>
          <a:p>
            <a:r>
              <a:rPr lang="en-US" baseline="0" dirty="0" smtClean="0"/>
              <a:t>This is so interesting to me because these disparate players, interconnected and expanding organically are morphing as if they were part of a living organism.</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12</a:t>
            </a:fld>
            <a:endParaRPr lang="en-US"/>
          </a:p>
        </p:txBody>
      </p:sp>
    </p:spTree>
    <p:extLst>
      <p:ext uri="{BB962C8B-B14F-4D97-AF65-F5344CB8AC3E}">
        <p14:creationId xmlns:p14="http://schemas.microsoft.com/office/powerpoint/2010/main" val="207220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early 1980’s the </a:t>
            </a:r>
            <a:r>
              <a:rPr lang="en-US" dirty="0" err="1" smtClean="0"/>
              <a:t>ARPAnet</a:t>
            </a:r>
            <a:r>
              <a:rPr lang="en-US" dirty="0" smtClean="0"/>
              <a:t> was restricted to government and government contractors, and commercial</a:t>
            </a:r>
            <a:r>
              <a:rPr lang="en-US" baseline="0" dirty="0" smtClean="0"/>
              <a:t> networks could not connect. The NSF sponsored the </a:t>
            </a:r>
            <a:r>
              <a:rPr lang="en-US" baseline="0" dirty="0" err="1" smtClean="0"/>
              <a:t>CSNet</a:t>
            </a:r>
            <a:r>
              <a:rPr lang="en-US" baseline="0" dirty="0" smtClean="0"/>
              <a:t> project to interconnect the computer science departments together which ultimately highlighted a problem. </a:t>
            </a:r>
          </a:p>
          <a:p>
            <a:endParaRPr lang="en-US" baseline="0" dirty="0" smtClean="0"/>
          </a:p>
          <a:p>
            <a:r>
              <a:rPr lang="en-US" baseline="0" dirty="0" smtClean="0"/>
              <a:t>Both sides assumed there was enormous complexity involved in reconciling the different network AUPs, and that the corresponding settlement </a:t>
            </a:r>
            <a:r>
              <a:rPr lang="en-US" baseline="0" dirty="0" err="1" smtClean="0"/>
              <a:t>adminsitrative</a:t>
            </a:r>
            <a:r>
              <a:rPr lang="en-US" baseline="0" dirty="0" smtClean="0"/>
              <a:t> and contractual issues associated with interconnection were </a:t>
            </a:r>
            <a:r>
              <a:rPr lang="en-US" baseline="0" dirty="0" err="1" smtClean="0"/>
              <a:t>formidible</a:t>
            </a:r>
            <a:r>
              <a:rPr lang="en-US" baseline="0" dirty="0" smtClean="0"/>
              <a:t>. </a:t>
            </a:r>
          </a:p>
          <a:p>
            <a:endParaRPr lang="en-US" baseline="0" dirty="0" smtClean="0"/>
          </a:p>
          <a:p>
            <a:r>
              <a:rPr lang="en-US" baseline="0" dirty="0" smtClean="0"/>
              <a:t>This is where peering was first invented as “interconnection without explicit contracts”</a:t>
            </a:r>
          </a:p>
          <a:p>
            <a:endParaRPr lang="en-US" baseline="0" dirty="0" smtClean="0"/>
          </a:p>
          <a:p>
            <a:r>
              <a:rPr lang="en-US" dirty="0" smtClean="0">
                <a:effectLst/>
              </a:rPr>
              <a:t>Q:</a:t>
            </a:r>
            <a:r>
              <a:rPr lang="en-US" dirty="0" smtClean="0"/>
              <a:t> What were the origins of Internet Peering? When was the first peering agreement?</a:t>
            </a:r>
            <a:br>
              <a:rPr lang="en-US" dirty="0" smtClean="0"/>
            </a:br>
            <a:endParaRPr lang="en-US" dirty="0" smtClean="0"/>
          </a:p>
          <a:p>
            <a:r>
              <a:rPr lang="en-US" dirty="0" smtClean="0"/>
              <a:t>George </a:t>
            </a:r>
            <a:r>
              <a:rPr lang="en-US" dirty="0" err="1" smtClean="0"/>
              <a:t>Costanza</a:t>
            </a:r>
            <a:r>
              <a:rPr lang="en-US" dirty="0" smtClean="0"/>
              <a:t/>
            </a:r>
            <a:br>
              <a:rPr lang="en-US" dirty="0" smtClean="0"/>
            </a:br>
            <a:endParaRPr lang="en-US" dirty="0" smtClean="0"/>
          </a:p>
          <a:p>
            <a:r>
              <a:rPr lang="en-US" dirty="0" smtClean="0">
                <a:effectLst/>
              </a:rPr>
              <a:t>A:</a:t>
            </a:r>
            <a:r>
              <a:rPr lang="en-US" dirty="0" smtClean="0"/>
              <a:t> I came across a very nice white paper from Lyman Chapin the </a:t>
            </a:r>
            <a:r>
              <a:rPr lang="en-US" dirty="0" err="1" smtClean="0"/>
              <a:t>Interisle</a:t>
            </a:r>
            <a:r>
              <a:rPr lang="en-US" dirty="0" smtClean="0"/>
              <a:t> Consulting Group that described the story far more eloquently than I could so I will simply quote the relevant two paragraphs and encourage you all to read the rest of his  </a:t>
            </a:r>
            <a:r>
              <a:rPr lang="en-US" dirty="0" smtClean="0">
                <a:hlinkClick r:id="rId3" tooltip="http://www.interisle.net/sub/ISP Interconnection.pdf"/>
              </a:rPr>
              <a:t>Interconnection and Peering among Internet Service Providers - A Historical Perspective</a:t>
            </a:r>
            <a:r>
              <a:rPr lang="en-US" dirty="0" smtClean="0"/>
              <a:t> paper:</a:t>
            </a:r>
            <a:br>
              <a:rPr lang="en-US" dirty="0" smtClean="0"/>
            </a:br>
            <a:endParaRPr lang="en-US" dirty="0" smtClean="0"/>
          </a:p>
          <a:p>
            <a:r>
              <a:rPr lang="en-US" dirty="0" smtClean="0"/>
              <a:t>The relevant section:</a:t>
            </a:r>
            <a:br>
              <a:rPr lang="en-US" dirty="0" smtClean="0"/>
            </a:br>
            <a:endParaRPr lang="en-US" dirty="0" smtClean="0"/>
          </a:p>
          <a:p>
            <a:r>
              <a:rPr lang="en-US" dirty="0" smtClean="0"/>
              <a:t>“2.3.2 </a:t>
            </a:r>
            <a:r>
              <a:rPr lang="en-US" dirty="0" err="1" smtClean="0"/>
              <a:t>CSNet</a:t>
            </a:r>
            <a:r>
              <a:rPr lang="en-US" dirty="0" smtClean="0"/>
              <a:t> and </a:t>
            </a:r>
            <a:r>
              <a:rPr lang="en-US" dirty="0" err="1" smtClean="0"/>
              <a:t>NSFnet</a:t>
            </a:r>
            <a:r>
              <a:rPr lang="en-US" dirty="0" smtClean="0"/>
              <a:t/>
            </a:r>
            <a:br>
              <a:rPr lang="en-US" dirty="0" smtClean="0"/>
            </a:br>
            <a:endParaRPr lang="en-US" dirty="0" smtClean="0"/>
          </a:p>
          <a:p>
            <a:r>
              <a:rPr lang="en-US" dirty="0" smtClean="0"/>
              <a:t>The USENET, BITNET, and commercial X.25 networks could not be connected to</a:t>
            </a:r>
            <a:br>
              <a:rPr lang="en-US" dirty="0" smtClean="0"/>
            </a:br>
            <a:endParaRPr lang="en-US" dirty="0" smtClean="0"/>
          </a:p>
          <a:p>
            <a:r>
              <a:rPr lang="en-US" dirty="0" smtClean="0"/>
              <a:t>the </a:t>
            </a:r>
            <a:r>
              <a:rPr lang="en-US" dirty="0" err="1" smtClean="0"/>
              <a:t>ARPAnet</a:t>
            </a:r>
            <a:r>
              <a:rPr lang="en-US" dirty="0" smtClean="0"/>
              <a:t> (or to the other federal networks that were interconnected at the</a:t>
            </a:r>
            <a:br>
              <a:rPr lang="en-US" dirty="0" smtClean="0"/>
            </a:br>
            <a:endParaRPr lang="en-US" dirty="0" smtClean="0"/>
          </a:p>
          <a:p>
            <a:r>
              <a:rPr lang="en-US" dirty="0" err="1" smtClean="0"/>
              <a:t>FIXes</a:t>
            </a:r>
            <a:r>
              <a:rPr lang="en-US" dirty="0" smtClean="0"/>
              <a:t>) because of the government policy limiting </a:t>
            </a:r>
            <a:r>
              <a:rPr lang="en-US" dirty="0" err="1" smtClean="0"/>
              <a:t>ARPAnet</a:t>
            </a:r>
            <a:r>
              <a:rPr lang="en-US" dirty="0" smtClean="0"/>
              <a:t> to government</a:t>
            </a:r>
            <a:br>
              <a:rPr lang="en-US" dirty="0" smtClean="0"/>
            </a:br>
            <a:endParaRPr lang="en-US" dirty="0" smtClean="0"/>
          </a:p>
          <a:p>
            <a:r>
              <a:rPr lang="en-US" dirty="0" smtClean="0"/>
              <a:t>agencies and their contractors. The turning point that eventually brought them</a:t>
            </a:r>
            <a:br>
              <a:rPr lang="en-US" dirty="0" smtClean="0"/>
            </a:br>
            <a:endParaRPr lang="en-US" dirty="0" smtClean="0"/>
          </a:p>
          <a:p>
            <a:r>
              <a:rPr lang="en-US" dirty="0" smtClean="0"/>
              <a:t>all together was the CSNET project, which was created in 1981 under a grant</a:t>
            </a:r>
            <a:br>
              <a:rPr lang="en-US" dirty="0" smtClean="0"/>
            </a:br>
            <a:endParaRPr lang="en-US" dirty="0" smtClean="0"/>
          </a:p>
          <a:p>
            <a:r>
              <a:rPr lang="en-US" dirty="0" smtClean="0"/>
              <a:t>from the National Science Foundation . The purpose of CSNET was to link all of</a:t>
            </a:r>
            <a:br>
              <a:rPr lang="en-US" dirty="0" smtClean="0"/>
            </a:br>
            <a:endParaRPr lang="en-US" dirty="0" smtClean="0"/>
          </a:p>
          <a:p>
            <a:r>
              <a:rPr lang="en-US" dirty="0" smtClean="0"/>
              <a:t>the computer science departments and industry labs engaged in computing</a:t>
            </a:r>
            <a:br>
              <a:rPr lang="en-US" dirty="0" smtClean="0"/>
            </a:br>
            <a:endParaRPr lang="en-US" dirty="0" smtClean="0"/>
          </a:p>
          <a:p>
            <a:r>
              <a:rPr lang="en-US" dirty="0" smtClean="0"/>
              <a:t>research. It provided TCP/IP interfaces with USENET, BITNET, and the X.25</a:t>
            </a:r>
            <a:br>
              <a:rPr lang="en-US" dirty="0" smtClean="0"/>
            </a:br>
            <a:endParaRPr lang="en-US" dirty="0" smtClean="0"/>
          </a:p>
          <a:p>
            <a:r>
              <a:rPr lang="en-US" dirty="0" smtClean="0"/>
              <a:t>networks, and established </a:t>
            </a:r>
            <a:r>
              <a:rPr lang="en-US" dirty="0" err="1" smtClean="0"/>
              <a:t>nameserver</a:t>
            </a:r>
            <a:r>
              <a:rPr lang="en-US" dirty="0" smtClean="0"/>
              <a:t> databases to enable any computing</a:t>
            </a:r>
            <a:br>
              <a:rPr lang="en-US" dirty="0" smtClean="0"/>
            </a:br>
            <a:endParaRPr lang="en-US" dirty="0" smtClean="0"/>
          </a:p>
          <a:p>
            <a:r>
              <a:rPr lang="en-US" dirty="0" smtClean="0"/>
              <a:t>researcher to locate any other.</a:t>
            </a:r>
            <a:br>
              <a:rPr lang="en-US" dirty="0" smtClean="0"/>
            </a:br>
            <a:endParaRPr lang="en-US" dirty="0" smtClean="0"/>
          </a:p>
          <a:p>
            <a:r>
              <a:rPr lang="en-US" dirty="0" smtClean="0"/>
              <a:t>The development of </a:t>
            </a:r>
            <a:r>
              <a:rPr lang="en-US" dirty="0" err="1" smtClean="0"/>
              <a:t>CSNet</a:t>
            </a:r>
            <a:r>
              <a:rPr lang="en-US" dirty="0" smtClean="0"/>
              <a:t> highlighted the disconnect between the “haves” and</a:t>
            </a:r>
            <a:br>
              <a:rPr lang="en-US" dirty="0" smtClean="0"/>
            </a:br>
            <a:endParaRPr lang="en-US" dirty="0" smtClean="0"/>
          </a:p>
          <a:p>
            <a:r>
              <a:rPr lang="en-US" dirty="0" smtClean="0"/>
              <a:t>the “have </a:t>
            </a:r>
            <a:r>
              <a:rPr lang="en-US" dirty="0" err="1" smtClean="0"/>
              <a:t>nots</a:t>
            </a:r>
            <a:r>
              <a:rPr lang="en-US" dirty="0" smtClean="0"/>
              <a:t>” in the computing research community—between those who</a:t>
            </a:r>
            <a:br>
              <a:rPr lang="en-US" dirty="0" smtClean="0"/>
            </a:br>
            <a:endParaRPr lang="en-US" dirty="0" smtClean="0"/>
          </a:p>
          <a:p>
            <a:r>
              <a:rPr lang="en-US" dirty="0" smtClean="0"/>
              <a:t>could find a government agency or contractor to sponsor their connection to the</a:t>
            </a:r>
            <a:br>
              <a:rPr lang="en-US" dirty="0" smtClean="0"/>
            </a:br>
            <a:endParaRPr lang="en-US" dirty="0" smtClean="0"/>
          </a:p>
          <a:p>
            <a:r>
              <a:rPr lang="en-US" dirty="0" err="1" smtClean="0"/>
              <a:t>ARPAnet</a:t>
            </a:r>
            <a:r>
              <a:rPr lang="en-US" dirty="0" smtClean="0"/>
              <a:t>, and those who could not (connecting instead to </a:t>
            </a:r>
            <a:r>
              <a:rPr lang="en-US" dirty="0" err="1" smtClean="0"/>
              <a:t>CSNet</a:t>
            </a:r>
            <a:r>
              <a:rPr lang="en-US" dirty="0" smtClean="0"/>
              <a:t>). In modern</a:t>
            </a:r>
            <a:br>
              <a:rPr lang="en-US" dirty="0" smtClean="0"/>
            </a:br>
            <a:endParaRPr lang="en-US" dirty="0" smtClean="0"/>
          </a:p>
          <a:p>
            <a:r>
              <a:rPr lang="en-US" dirty="0" smtClean="0"/>
              <a:t>terms, we would say that the customers of one ISP (</a:t>
            </a:r>
            <a:r>
              <a:rPr lang="en-US" dirty="0" err="1" smtClean="0"/>
              <a:t>ARPAnet</a:t>
            </a:r>
            <a:r>
              <a:rPr lang="en-US" dirty="0" smtClean="0"/>
              <a:t>) could not</a:t>
            </a:r>
            <a:br>
              <a:rPr lang="en-US" dirty="0" smtClean="0"/>
            </a:br>
            <a:endParaRPr lang="en-US" dirty="0" smtClean="0"/>
          </a:p>
          <a:p>
            <a:r>
              <a:rPr lang="en-US" dirty="0" smtClean="0"/>
              <a:t>communicate with the customers of another ISP (</a:t>
            </a:r>
            <a:r>
              <a:rPr lang="en-US" dirty="0" err="1" smtClean="0"/>
              <a:t>CSNet</a:t>
            </a:r>
            <a:r>
              <a:rPr lang="en-US" dirty="0" smtClean="0"/>
              <a:t>), because no mechanism</a:t>
            </a:r>
            <a:br>
              <a:rPr lang="en-US" dirty="0" smtClean="0"/>
            </a:br>
            <a:endParaRPr lang="en-US" dirty="0" smtClean="0"/>
          </a:p>
          <a:p>
            <a:r>
              <a:rPr lang="en-US" dirty="0" smtClean="0"/>
              <a:t>existed to reconcile the different Acceptable Use Policies of the two networks.</a:t>
            </a:r>
            <a:br>
              <a:rPr lang="en-US" dirty="0" smtClean="0"/>
            </a:br>
            <a:endParaRPr lang="en-US" dirty="0" smtClean="0"/>
          </a:p>
          <a:p>
            <a:r>
              <a:rPr lang="en-US" dirty="0" smtClean="0"/>
              <a:t>This disconnect persisted as both sides assumed that any agreement to exchange</a:t>
            </a:r>
            <a:br>
              <a:rPr lang="en-US" dirty="0" smtClean="0"/>
            </a:br>
            <a:endParaRPr lang="en-US" dirty="0" smtClean="0"/>
          </a:p>
          <a:p>
            <a:r>
              <a:rPr lang="en-US" dirty="0" smtClean="0"/>
              <a:t>traffic would necessarily involve the settlement of administrative, financial,</a:t>
            </a:r>
            <a:br>
              <a:rPr lang="en-US" dirty="0" smtClean="0"/>
            </a:br>
            <a:endParaRPr lang="en-US" dirty="0" smtClean="0"/>
          </a:p>
          <a:p>
            <a:r>
              <a:rPr lang="en-US" dirty="0" smtClean="0"/>
              <a:t>contractual, and a host of other issues, the bureaucratic complexity of which</a:t>
            </a:r>
            <a:br>
              <a:rPr lang="en-US" dirty="0" smtClean="0"/>
            </a:br>
            <a:endParaRPr lang="en-US" dirty="0" smtClean="0"/>
          </a:p>
          <a:p>
            <a:r>
              <a:rPr lang="en-US" dirty="0" smtClean="0"/>
              <a:t>daunted even the most fervent advocates of interconnection—until the </a:t>
            </a:r>
            <a:r>
              <a:rPr lang="en-US" dirty="0" err="1" smtClean="0"/>
              <a:t>CSNet</a:t>
            </a:r>
            <a:r>
              <a:rPr lang="en-US" dirty="0" smtClean="0"/>
              <a:t/>
            </a:r>
            <a:br>
              <a:rPr lang="en-US" dirty="0" smtClean="0"/>
            </a:br>
            <a:endParaRPr lang="en-US" dirty="0" smtClean="0"/>
          </a:p>
          <a:p>
            <a:r>
              <a:rPr lang="en-US" dirty="0" smtClean="0"/>
              <a:t>managers came up with the idea that we now call “peering,” or interconnection</a:t>
            </a:r>
            <a:br>
              <a:rPr lang="en-US" dirty="0" smtClean="0"/>
            </a:br>
            <a:endParaRPr lang="en-US" dirty="0" smtClean="0"/>
          </a:p>
          <a:p>
            <a:r>
              <a:rPr lang="en-US" dirty="0" smtClean="0"/>
              <a:t>without explicit accounting or settlement. A landmark agreement between NSF</a:t>
            </a:r>
            <a:br>
              <a:rPr lang="en-US" dirty="0" smtClean="0"/>
            </a:br>
            <a:endParaRPr lang="en-US" dirty="0" smtClean="0"/>
          </a:p>
          <a:p>
            <a:r>
              <a:rPr lang="en-US" dirty="0" smtClean="0"/>
              <a:t>and ARPA allowed NSF grantees and affiliated industry research labs access to</a:t>
            </a:r>
            <a:br>
              <a:rPr lang="en-US" dirty="0" smtClean="0"/>
            </a:br>
            <a:endParaRPr lang="en-US" dirty="0" smtClean="0"/>
          </a:p>
          <a:p>
            <a:r>
              <a:rPr lang="en-US" dirty="0" err="1" smtClean="0"/>
              <a:t>ARPAnet</a:t>
            </a:r>
            <a:r>
              <a:rPr lang="en-US" dirty="0" smtClean="0"/>
              <a:t>, as long as no commercial traffic flowed through </a:t>
            </a:r>
            <a:r>
              <a:rPr lang="en-US" dirty="0" err="1" smtClean="0"/>
              <a:t>ARPAnet</a:t>
            </a:r>
            <a:r>
              <a:rPr lang="en-US" dirty="0" smtClean="0"/>
              <a:t>. This</a:t>
            </a:r>
            <a:br>
              <a:rPr lang="en-US" dirty="0" smtClean="0"/>
            </a:br>
            <a:endParaRPr lang="en-US" dirty="0" smtClean="0"/>
          </a:p>
          <a:p>
            <a:r>
              <a:rPr lang="en-US" dirty="0" smtClean="0"/>
              <a:t>agreement was the turning point at which the evolution of commercial network</a:t>
            </a:r>
            <a:br>
              <a:rPr lang="en-US" dirty="0" smtClean="0"/>
            </a:br>
            <a:endParaRPr lang="en-US" dirty="0" smtClean="0"/>
          </a:p>
          <a:p>
            <a:r>
              <a:rPr lang="en-US" dirty="0" smtClean="0"/>
              <a:t>interconnection began.”</a:t>
            </a:r>
          </a:p>
          <a:p>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13</a:t>
            </a:fld>
            <a:endParaRPr lang="en-US"/>
          </a:p>
        </p:txBody>
      </p:sp>
    </p:spTree>
    <p:extLst>
      <p:ext uri="{BB962C8B-B14F-4D97-AF65-F5344CB8AC3E}">
        <p14:creationId xmlns:p14="http://schemas.microsoft.com/office/powerpoint/2010/main" val="186676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worked on </a:t>
            </a:r>
            <a:r>
              <a:rPr lang="en-US" baseline="0" dirty="0" smtClean="0"/>
              <a:t>the NSFNET at the beginning of its contract with Merit Network. The NSFNET was the </a:t>
            </a:r>
            <a:r>
              <a:rPr lang="en-US" b="1" baseline="0" dirty="0" smtClean="0"/>
              <a:t>core of the Internet, </a:t>
            </a:r>
            <a:r>
              <a:rPr lang="en-US" baseline="0" dirty="0" smtClean="0"/>
              <a:t>with the task of interconnecting the NSF-funded regional networks together. This way the researchers at one supercomputing center could share data with researchers at another supercomputer center for example. The attachments were the regional networks and we maintained a database for keeping track of who was authorized to connect to the backbone.</a:t>
            </a:r>
          </a:p>
          <a:p>
            <a:r>
              <a:rPr lang="en-US" baseline="0" dirty="0" smtClean="0"/>
              <a:t>It was at this time that the Regional Tech’s Meetings were born as well – we met a few times a year to share how the NSFNET was doing and the regional network techs shared what they were seeing This was a true and open cooperative activity.</a:t>
            </a:r>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14</a:t>
            </a:fld>
            <a:endParaRPr lang="en-US"/>
          </a:p>
        </p:txBody>
      </p:sp>
    </p:spTree>
    <p:extLst>
      <p:ext uri="{BB962C8B-B14F-4D97-AF65-F5344CB8AC3E}">
        <p14:creationId xmlns:p14="http://schemas.microsoft.com/office/powerpoint/2010/main" val="418607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1994 the NSF recognized that the Internet need not</a:t>
            </a:r>
            <a:r>
              <a:rPr lang="en-US" baseline="0" dirty="0" smtClean="0"/>
              <a:t> have the gov’t operate its core and assembled a team of key stakeholders to design a transition architecture to maintain the connectivity for the regionals while allowing the commercial ISPs to compete for the contract. The resulting architecture is shown here.</a:t>
            </a:r>
          </a:p>
          <a:p>
            <a:endParaRPr lang="en-US" baseline="0" dirty="0" smtClean="0"/>
          </a:p>
          <a:p>
            <a:r>
              <a:rPr lang="en-US" baseline="0" dirty="0" smtClean="0"/>
              <a:t>The NSPs competed for the regional network business but had to interconnect at the NAPs. My role was to likewise come up with a plan to commercial the regional techs meetings, now called NANOG Meetings. I came up with the business plan for doing that and called myself the NANOG chair, assembling the meetings, the speakers and topics,  introducing the speakers, etc. with the help of some fellow Merit staff and volunteers from the community..</a:t>
            </a:r>
          </a:p>
          <a:p>
            <a:endParaRPr lang="en-US" dirty="0"/>
          </a:p>
        </p:txBody>
      </p:sp>
      <p:sp>
        <p:nvSpPr>
          <p:cNvPr id="4" name="Slide Number Placeholder 3"/>
          <p:cNvSpPr>
            <a:spLocks noGrp="1"/>
          </p:cNvSpPr>
          <p:nvPr>
            <p:ph type="sldNum" sz="quarter" idx="10"/>
          </p:nvPr>
        </p:nvSpPr>
        <p:spPr/>
        <p:txBody>
          <a:bodyPr/>
          <a:lstStyle/>
          <a:p>
            <a:fld id="{702F22C7-3EAA-1146-A95B-81DA232FF318}" type="slidenum">
              <a:rPr lang="en-US" smtClean="0"/>
              <a:t>15</a:t>
            </a:fld>
            <a:endParaRPr lang="en-US"/>
          </a:p>
        </p:txBody>
      </p:sp>
    </p:spTree>
    <p:extLst>
      <p:ext uri="{BB962C8B-B14F-4D97-AF65-F5344CB8AC3E}">
        <p14:creationId xmlns:p14="http://schemas.microsoft.com/office/powerpoint/2010/main" val="46840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0624AA-E7EC-8440-98B8-2C2DAE94AD1A}" type="datetimeFigureOut">
              <a:rPr lang="en-US" smtClean="0"/>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624AA-E7EC-8440-98B8-2C2DAE94AD1A}" type="datetimeFigureOut">
              <a:rPr lang="en-US" smtClean="0"/>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3AAFF-3A82-E748-B87E-C25D8623D127}"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0624AA-E7EC-8440-98B8-2C2DAE94AD1A}" type="datetimeFigureOut">
              <a:rPr lang="en-US" smtClean="0"/>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3AAFF-3A82-E748-B87E-C25D8623D12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0624AA-E7EC-8440-98B8-2C2DAE94AD1A}" type="datetimeFigureOut">
              <a:rPr lang="en-US" smtClean="0"/>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3AAFF-3A82-E748-B87E-C25D8623D1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0624AA-E7EC-8440-98B8-2C2DAE94AD1A}" type="datetimeFigureOut">
              <a:rPr lang="en-US" smtClean="0"/>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3AAFF-3A82-E748-B87E-C25D8623D1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0624AA-E7EC-8440-98B8-2C2DAE94AD1A}" type="datetimeFigureOut">
              <a:rPr lang="en-US" smtClean="0"/>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3AAFF-3A82-E748-B87E-C25D8623D127}"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624AA-E7EC-8440-98B8-2C2DAE94AD1A}" type="datetimeFigureOut">
              <a:rPr lang="en-US" smtClean="0"/>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0624AA-E7EC-8440-98B8-2C2DAE94AD1A}" type="datetimeFigureOut">
              <a:rPr lang="en-US" smtClean="0"/>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3AAFF-3A82-E748-B87E-C25D8623D1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A0624AA-E7EC-8440-98B8-2C2DAE94AD1A}" type="datetimeFigureOut">
              <a:rPr lang="en-US" smtClean="0"/>
              <a:t>3/21/11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3AAFF-3A82-E748-B87E-C25D8623D1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A0624AA-E7EC-8440-98B8-2C2DAE94AD1A}" type="datetimeFigureOut">
              <a:rPr lang="en-US" smtClean="0"/>
              <a:t>3/21/11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3AAFF-3A82-E748-B87E-C25D8623D1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624AA-E7EC-8440-98B8-2C2DAE94AD1A}" type="datetimeFigureOut">
              <a:rPr lang="en-US" smtClean="0"/>
              <a:t>3/21/11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3AAFF-3A82-E748-B87E-C25D8623D1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624AA-E7EC-8440-98B8-2C2DAE94AD1A}" type="datetimeFigureOut">
              <a:rPr lang="en-US" smtClean="0"/>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A0624AA-E7EC-8440-98B8-2C2DAE94AD1A}" type="datetimeFigureOut">
              <a:rPr lang="en-US" smtClean="0"/>
              <a:t>3/21/11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983AAFF-3A82-E748-B87E-C25D8623D1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erisle.net/sub/ISP%20Interconnection.pdf" TargetMode="External"/><Relationship Id="rId4" Type="http://schemas.openxmlformats.org/officeDocument/2006/relationships/hyperlink" Target="http://drpeering.net/AskDrPeering/blog/articles/Ask_DrPeering/Entries/2010/10/22_Origins_of_Internet_Peering.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file://localhost/Users/wbn/Dropbox/peering/Internet-Peering-Playbook/img/NSFNET.jp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file://localhost/Users/wbn/Dropbox/peering/Internet-Peering-Playbook/img/NSFNETCommercial.jp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file://localhost/Users/wbn/Dropbox/peering/Internet-Peering-Playbook/img/NSFNETCommercialEarly.jp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file://localhost/Users/wbn/Dropbox/peering/Internet-Peering-Playbook/img/GlobalPeeringEcosystem.jp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file://localhost/Users/wbn/Dropbox/peering/Internet-Peering-Playbook/img/Book%20Cover.jp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945" y="578067"/>
            <a:ext cx="7229837" cy="1724867"/>
          </a:xfrm>
        </p:spPr>
        <p:txBody>
          <a:bodyPr>
            <a:normAutofit/>
          </a:bodyPr>
          <a:lstStyle/>
          <a:p>
            <a:r>
              <a:rPr lang="en-US" dirty="0" smtClean="0"/>
              <a:t>The History of Internet Peering</a:t>
            </a:r>
            <a:endParaRPr lang="en-US" dirty="0"/>
          </a:p>
        </p:txBody>
      </p:sp>
      <p:sp>
        <p:nvSpPr>
          <p:cNvPr id="3" name="Subtitle 2"/>
          <p:cNvSpPr>
            <a:spLocks noGrp="1"/>
          </p:cNvSpPr>
          <p:nvPr>
            <p:ph type="subTitle" idx="1"/>
          </p:nvPr>
        </p:nvSpPr>
        <p:spPr/>
        <p:txBody>
          <a:bodyPr/>
          <a:lstStyle/>
          <a:p>
            <a:r>
              <a:rPr lang="en-US" dirty="0" smtClean="0"/>
              <a:t>William B. Norton</a:t>
            </a:r>
          </a:p>
          <a:p>
            <a:r>
              <a:rPr lang="en-US" dirty="0" err="1" smtClean="0"/>
              <a:t>Wbn</a:t>
            </a:r>
            <a:r>
              <a:rPr lang="en-US" dirty="0" smtClean="0"/>
              <a:t> (at) </a:t>
            </a:r>
            <a:r>
              <a:rPr lang="en-US" dirty="0" err="1" smtClean="0"/>
              <a:t>DrPeering.net</a:t>
            </a:r>
            <a:endParaRPr lang="en-US" dirty="0"/>
          </a:p>
        </p:txBody>
      </p:sp>
      <p:sp>
        <p:nvSpPr>
          <p:cNvPr id="4" name="TextBox 3"/>
          <p:cNvSpPr txBox="1"/>
          <p:nvPr/>
        </p:nvSpPr>
        <p:spPr>
          <a:xfrm>
            <a:off x="7821080" y="6475710"/>
            <a:ext cx="1283600" cy="369332"/>
          </a:xfrm>
          <a:prstGeom prst="rect">
            <a:avLst/>
          </a:prstGeom>
          <a:noFill/>
        </p:spPr>
        <p:txBody>
          <a:bodyPr wrap="none" rtlCol="0">
            <a:spAutoFit/>
          </a:bodyPr>
          <a:lstStyle/>
          <a:p>
            <a:r>
              <a:rPr lang="en-US" dirty="0" err="1" smtClean="0"/>
              <a:t>CellPhone</a:t>
            </a:r>
            <a:endParaRPr lang="en-US" dirty="0"/>
          </a:p>
        </p:txBody>
      </p:sp>
      <p:sp>
        <p:nvSpPr>
          <p:cNvPr id="5" name="TextBox 4"/>
          <p:cNvSpPr txBox="1"/>
          <p:nvPr/>
        </p:nvSpPr>
        <p:spPr>
          <a:xfrm>
            <a:off x="3291515" y="2397222"/>
            <a:ext cx="3110309" cy="369332"/>
          </a:xfrm>
          <a:prstGeom prst="rect">
            <a:avLst/>
          </a:prstGeom>
          <a:noFill/>
        </p:spPr>
        <p:txBody>
          <a:bodyPr wrap="none" rtlCol="0">
            <a:spAutoFit/>
          </a:bodyPr>
          <a:lstStyle/>
          <a:p>
            <a:r>
              <a:rPr lang="en-US" dirty="0" smtClean="0"/>
              <a:t>&amp; The Peering Problematic</a:t>
            </a:r>
            <a:endParaRPr lang="en-US" dirty="0"/>
          </a:p>
        </p:txBody>
      </p:sp>
      <p:sp>
        <p:nvSpPr>
          <p:cNvPr id="6" name="TextBox 5"/>
          <p:cNvSpPr txBox="1"/>
          <p:nvPr/>
        </p:nvSpPr>
        <p:spPr>
          <a:xfrm>
            <a:off x="0" y="5921712"/>
            <a:ext cx="5757556" cy="923330"/>
          </a:xfrm>
          <a:prstGeom prst="rect">
            <a:avLst/>
          </a:prstGeom>
          <a:noFill/>
        </p:spPr>
        <p:txBody>
          <a:bodyPr wrap="none" rtlCol="0">
            <a:spAutoFit/>
          </a:bodyPr>
          <a:lstStyle/>
          <a:p>
            <a:r>
              <a:rPr lang="en-US" dirty="0" smtClean="0"/>
              <a:t>Belgium Neutral Internet Exchange (NBIX) Meeting</a:t>
            </a:r>
          </a:p>
          <a:p>
            <a:r>
              <a:rPr lang="en-US" dirty="0" smtClean="0"/>
              <a:t>March 17, 2011</a:t>
            </a:r>
          </a:p>
          <a:p>
            <a:r>
              <a:rPr lang="en-US" dirty="0" smtClean="0"/>
              <a:t>Brussels, Belgium</a:t>
            </a:r>
            <a:endParaRPr lang="en-US" dirty="0"/>
          </a:p>
        </p:txBody>
      </p:sp>
    </p:spTree>
    <p:extLst>
      <p:ext uri="{BB962C8B-B14F-4D97-AF65-F5344CB8AC3E}">
        <p14:creationId xmlns:p14="http://schemas.microsoft.com/office/powerpoint/2010/main" val="106304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responsible?</a:t>
            </a:r>
            <a:endParaRPr lang="en-US" dirty="0"/>
          </a:p>
        </p:txBody>
      </p:sp>
      <p:sp>
        <p:nvSpPr>
          <p:cNvPr id="3" name="Content Placeholder 2"/>
          <p:cNvSpPr>
            <a:spLocks noGrp="1"/>
          </p:cNvSpPr>
          <p:nvPr>
            <p:ph idx="1"/>
          </p:nvPr>
        </p:nvSpPr>
        <p:spPr/>
        <p:txBody>
          <a:bodyPr/>
          <a:lstStyle/>
          <a:p>
            <a:r>
              <a:rPr lang="en-US" dirty="0" smtClean="0"/>
              <a:t>Airline vs. Passengers</a:t>
            </a:r>
          </a:p>
          <a:p>
            <a:r>
              <a:rPr lang="en-US" dirty="0" smtClean="0"/>
              <a:t>Show of hands</a:t>
            </a:r>
          </a:p>
          <a:p>
            <a:pPr lvl="1"/>
            <a:r>
              <a:rPr lang="en-US" dirty="0" smtClean="0"/>
              <a:t>___ Airline 100% Passengers 0% responsible</a:t>
            </a:r>
          </a:p>
          <a:p>
            <a:pPr lvl="1"/>
            <a:r>
              <a:rPr lang="en-US" dirty="0" smtClean="0"/>
              <a:t>___ Airline 90% Passengers 10% responsible</a:t>
            </a:r>
          </a:p>
          <a:p>
            <a:pPr lvl="1"/>
            <a:r>
              <a:rPr lang="en-US" dirty="0" smtClean="0"/>
              <a:t>___ Airline 80% Passengers 20% responsible</a:t>
            </a:r>
          </a:p>
          <a:p>
            <a:pPr lvl="1"/>
            <a:r>
              <a:rPr lang="en-US" dirty="0" smtClean="0"/>
              <a:t>___ Airline 70% Passengers 30% responsible</a:t>
            </a:r>
          </a:p>
          <a:p>
            <a:pPr lvl="1"/>
            <a:r>
              <a:rPr lang="en-US" dirty="0"/>
              <a:t>:</a:t>
            </a:r>
          </a:p>
        </p:txBody>
      </p:sp>
      <p:sp>
        <p:nvSpPr>
          <p:cNvPr id="4" name="TextBox 3"/>
          <p:cNvSpPr txBox="1"/>
          <p:nvPr/>
        </p:nvSpPr>
        <p:spPr>
          <a:xfrm>
            <a:off x="5697252" y="6478797"/>
            <a:ext cx="3351736" cy="369332"/>
          </a:xfrm>
          <a:prstGeom prst="rect">
            <a:avLst/>
          </a:prstGeom>
          <a:noFill/>
        </p:spPr>
        <p:txBody>
          <a:bodyPr wrap="none" rtlCol="0">
            <a:spAutoFit/>
          </a:bodyPr>
          <a:lstStyle/>
          <a:p>
            <a:r>
              <a:rPr lang="en-US" dirty="0" smtClean="0"/>
              <a:t>Does Context drive Behavior?</a:t>
            </a:r>
            <a:endParaRPr lang="en-US" dirty="0"/>
          </a:p>
        </p:txBody>
      </p:sp>
    </p:spTree>
    <p:extLst>
      <p:ext uri="{BB962C8B-B14F-4D97-AF65-F5344CB8AC3E}">
        <p14:creationId xmlns:p14="http://schemas.microsoft.com/office/powerpoint/2010/main" val="356127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Peering Problematic</a:t>
            </a:r>
            <a:endParaRPr lang="en-US" dirty="0"/>
          </a:p>
        </p:txBody>
      </p:sp>
      <p:sp>
        <p:nvSpPr>
          <p:cNvPr id="3" name="Content Placeholder 2"/>
          <p:cNvSpPr>
            <a:spLocks noGrp="1"/>
          </p:cNvSpPr>
          <p:nvPr>
            <p:ph idx="1"/>
          </p:nvPr>
        </p:nvSpPr>
        <p:spPr/>
        <p:txBody>
          <a:bodyPr>
            <a:normAutofit/>
          </a:bodyPr>
          <a:lstStyle/>
          <a:p>
            <a:r>
              <a:rPr lang="en-US" dirty="0" smtClean="0"/>
              <a:t>Evolving </a:t>
            </a:r>
            <a:r>
              <a:rPr lang="en-US" i="1" dirty="0" smtClean="0"/>
              <a:t>Internet Peering </a:t>
            </a:r>
            <a:r>
              <a:rPr lang="en-US" dirty="0" smtClean="0"/>
              <a:t>context</a:t>
            </a:r>
          </a:p>
          <a:p>
            <a:pPr lvl="1"/>
            <a:r>
              <a:rPr lang="en-US" dirty="0" smtClean="0"/>
              <a:t>Positional power</a:t>
            </a:r>
          </a:p>
          <a:p>
            <a:pPr lvl="1"/>
            <a:r>
              <a:rPr lang="en-US" dirty="0" smtClean="0"/>
              <a:t>Predictable Behavior</a:t>
            </a:r>
          </a:p>
          <a:p>
            <a:r>
              <a:rPr lang="en-US" dirty="0" smtClean="0"/>
              <a:t>This is a talk about the future of peering</a:t>
            </a:r>
          </a:p>
          <a:p>
            <a:pPr lvl="1"/>
            <a:r>
              <a:rPr lang="en-US" dirty="0" smtClean="0"/>
              <a:t>Trajectory from the past</a:t>
            </a:r>
          </a:p>
          <a:p>
            <a:r>
              <a:rPr lang="en-US" dirty="0" smtClean="0"/>
              <a:t>Discussion Paper</a:t>
            </a:r>
          </a:p>
        </p:txBody>
      </p:sp>
    </p:spTree>
    <p:extLst>
      <p:ext uri="{BB962C8B-B14F-4D97-AF65-F5344CB8AC3E}">
        <p14:creationId xmlns:p14="http://schemas.microsoft.com/office/powerpoint/2010/main" val="417598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Internet Peering Contexts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7935632"/>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rot="20355387">
            <a:off x="3517530" y="4483416"/>
            <a:ext cx="3352976" cy="923330"/>
          </a:xfrm>
          <a:prstGeom prst="rect">
            <a:avLst/>
          </a:prstGeom>
          <a:noFill/>
        </p:spPr>
        <p:txBody>
          <a:bodyPr wrap="none" lIns="91440" tIns="45720" rIns="91440" bIns="45720">
            <a:prstTxWarp prst="textArchDown">
              <a:avLst/>
            </a:prstTxWarp>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Morphing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4145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Peering: ARPANET 80’s</a:t>
            </a:r>
            <a:endParaRPr lang="en-US" dirty="0"/>
          </a:p>
        </p:txBody>
      </p:sp>
      <p:sp>
        <p:nvSpPr>
          <p:cNvPr id="3" name="Content Placeholder 2"/>
          <p:cNvSpPr>
            <a:spLocks noGrp="1"/>
          </p:cNvSpPr>
          <p:nvPr>
            <p:ph idx="1"/>
          </p:nvPr>
        </p:nvSpPr>
        <p:spPr/>
        <p:txBody>
          <a:bodyPr>
            <a:normAutofit/>
          </a:bodyPr>
          <a:lstStyle/>
          <a:p>
            <a:r>
              <a:rPr lang="en-US" dirty="0" smtClean="0"/>
              <a:t>USENET/BITNET/X.25 could not connect</a:t>
            </a:r>
          </a:p>
          <a:p>
            <a:r>
              <a:rPr lang="en-US" dirty="0" err="1" smtClean="0"/>
              <a:t>ARPAnet</a:t>
            </a:r>
            <a:r>
              <a:rPr lang="en-US" dirty="0" smtClean="0"/>
              <a:t> limited to gov’t &amp; contractors</a:t>
            </a:r>
          </a:p>
          <a:p>
            <a:r>
              <a:rPr lang="en-US" dirty="0" err="1" smtClean="0"/>
              <a:t>CSNet</a:t>
            </a:r>
            <a:r>
              <a:rPr lang="en-US" dirty="0" smtClean="0"/>
              <a:t>-NSF project to connect all CS </a:t>
            </a:r>
            <a:r>
              <a:rPr lang="en-US" dirty="0" err="1" smtClean="0"/>
              <a:t>depts</a:t>
            </a:r>
            <a:endParaRPr lang="en-US" dirty="0" smtClean="0"/>
          </a:p>
          <a:p>
            <a:r>
              <a:rPr lang="en-US" dirty="0" smtClean="0"/>
              <a:t>Spotlighted AUP problem</a:t>
            </a:r>
          </a:p>
          <a:p>
            <a:r>
              <a:rPr lang="en-US" dirty="0" smtClean="0"/>
              <a:t>Bureaucratic complexity</a:t>
            </a:r>
          </a:p>
          <a:p>
            <a:pPr lvl="1"/>
            <a:r>
              <a:rPr lang="en-US" dirty="0" smtClean="0"/>
              <a:t>Settlement of financial, admin, contract etc.</a:t>
            </a:r>
          </a:p>
          <a:p>
            <a:r>
              <a:rPr lang="en-US" dirty="0" smtClean="0"/>
              <a:t>Peering is “interconnection without explicit accounting or settlement”</a:t>
            </a:r>
          </a:p>
          <a:p>
            <a:endParaRPr lang="en-US" dirty="0" smtClean="0"/>
          </a:p>
        </p:txBody>
      </p:sp>
      <p:sp>
        <p:nvSpPr>
          <p:cNvPr id="4" name="TextBox 3"/>
          <p:cNvSpPr txBox="1"/>
          <p:nvPr/>
        </p:nvSpPr>
        <p:spPr>
          <a:xfrm>
            <a:off x="794535" y="6428165"/>
            <a:ext cx="8235316" cy="600164"/>
          </a:xfrm>
          <a:prstGeom prst="rect">
            <a:avLst/>
          </a:prstGeom>
          <a:noFill/>
        </p:spPr>
        <p:txBody>
          <a:bodyPr wrap="none" rtlCol="0">
            <a:spAutoFit/>
          </a:bodyPr>
          <a:lstStyle/>
          <a:p>
            <a:r>
              <a:rPr lang="en-US" sz="1100" dirty="0" smtClean="0"/>
              <a:t>Source: </a:t>
            </a:r>
            <a:r>
              <a:rPr lang="en-US" sz="1100" dirty="0">
                <a:hlinkClick r:id="rId3"/>
              </a:rPr>
              <a:t>http://www.interisle.net/sub/ISP%</a:t>
            </a:r>
            <a:r>
              <a:rPr lang="en-US" sz="1100" dirty="0" smtClean="0">
                <a:hlinkClick r:id="rId3"/>
              </a:rPr>
              <a:t>20Interconnection.pdf</a:t>
            </a:r>
            <a:r>
              <a:rPr lang="en-US" sz="1100" dirty="0" smtClean="0"/>
              <a:t> </a:t>
            </a:r>
          </a:p>
          <a:p>
            <a:r>
              <a:rPr lang="en-US" sz="1100" dirty="0" smtClean="0">
                <a:hlinkClick r:id="rId4"/>
              </a:rPr>
              <a:t>http</a:t>
            </a:r>
            <a:r>
              <a:rPr lang="en-US" sz="1100" dirty="0">
                <a:hlinkClick r:id="rId4"/>
              </a:rPr>
              <a:t>://drpeering.net/AskDrPeering/blog/articles/Ask_DrPeering/Entries/2010/10/</a:t>
            </a:r>
            <a:r>
              <a:rPr lang="en-US" sz="1100" dirty="0" smtClean="0">
                <a:hlinkClick r:id="rId4"/>
              </a:rPr>
              <a:t>22_Origins_of_Internet_Peering.html</a:t>
            </a:r>
            <a:r>
              <a:rPr lang="en-US" sz="1100" dirty="0" smtClean="0"/>
              <a:t> </a:t>
            </a:r>
          </a:p>
          <a:p>
            <a:endParaRPr lang="en-US" sz="1100" dirty="0"/>
          </a:p>
        </p:txBody>
      </p:sp>
    </p:spTree>
    <p:extLst>
      <p:ext uri="{BB962C8B-B14F-4D97-AF65-F5344CB8AC3E}">
        <p14:creationId xmlns:p14="http://schemas.microsoft.com/office/powerpoint/2010/main" val="36010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NSFNET – ‘87-’94</a:t>
            </a:r>
            <a:endParaRPr lang="en-US" dirty="0"/>
          </a:p>
        </p:txBody>
      </p:sp>
      <p:pic>
        <p:nvPicPr>
          <p:cNvPr id="4" name="NSFNET.jpg"/>
          <p:cNvPicPr>
            <a:picLocks noGrp="1"/>
          </p:cNvPicPr>
          <p:nvPr>
            <p:ph idx="1"/>
          </p:nvPr>
        </p:nvPicPr>
        <p:blipFill>
          <a:blip r:embed="rId3" r:link="rId4">
            <a:extLst>
              <a:ext uri="{28A0092B-C50C-407E-A947-70E740481C1C}">
                <a14:useLocalDpi xmlns:a14="http://schemas.microsoft.com/office/drawing/2010/main" val="0"/>
              </a:ext>
            </a:extLst>
          </a:blip>
          <a:srcRect t="1635" b="1635"/>
          <a:stretch>
            <a:fillRect/>
          </a:stretch>
        </p:blipFill>
        <p:spPr>
          <a:prstGeom prst="rect">
            <a:avLst/>
          </a:prstGeom>
        </p:spPr>
      </p:pic>
      <p:grpSp>
        <p:nvGrpSpPr>
          <p:cNvPr id="11" name="Group 10"/>
          <p:cNvGrpSpPr/>
          <p:nvPr/>
        </p:nvGrpSpPr>
        <p:grpSpPr>
          <a:xfrm>
            <a:off x="7798382" y="704402"/>
            <a:ext cx="565530" cy="565506"/>
            <a:chOff x="267883" y="6081669"/>
            <a:chExt cx="565530" cy="565506"/>
          </a:xfrm>
        </p:grpSpPr>
        <p:cxnSp>
          <p:nvCxnSpPr>
            <p:cNvPr id="5" name="Straight Arrow Connector 4"/>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TextBox 2"/>
          <p:cNvSpPr txBox="1"/>
          <p:nvPr/>
        </p:nvSpPr>
        <p:spPr>
          <a:xfrm>
            <a:off x="549275" y="6174437"/>
            <a:ext cx="687358" cy="369332"/>
          </a:xfrm>
          <a:prstGeom prst="rect">
            <a:avLst/>
          </a:prstGeom>
          <a:noFill/>
        </p:spPr>
        <p:txBody>
          <a:bodyPr wrap="none" rtlCol="0">
            <a:spAutoFit/>
          </a:bodyPr>
          <a:lstStyle/>
          <a:p>
            <a:r>
              <a:rPr lang="en-US" dirty="0" smtClean="0"/>
              <a:t>Core</a:t>
            </a:r>
            <a:endParaRPr lang="en-US" dirty="0"/>
          </a:p>
        </p:txBody>
      </p:sp>
      <p:sp>
        <p:nvSpPr>
          <p:cNvPr id="8" name="TextBox 7"/>
          <p:cNvSpPr txBox="1"/>
          <p:nvPr/>
        </p:nvSpPr>
        <p:spPr>
          <a:xfrm>
            <a:off x="3498856" y="6187394"/>
            <a:ext cx="3513477" cy="369332"/>
          </a:xfrm>
          <a:prstGeom prst="rect">
            <a:avLst/>
          </a:prstGeom>
          <a:noFill/>
        </p:spPr>
        <p:txBody>
          <a:bodyPr wrap="none" rtlCol="0">
            <a:spAutoFit/>
          </a:bodyPr>
          <a:lstStyle/>
          <a:p>
            <a:r>
              <a:rPr lang="en-US" dirty="0" smtClean="0"/>
              <a:t>Open Regional Techs Meetings</a:t>
            </a:r>
            <a:endParaRPr lang="en-US" dirty="0"/>
          </a:p>
        </p:txBody>
      </p:sp>
      <p:sp>
        <p:nvSpPr>
          <p:cNvPr id="9" name="TextBox 8"/>
          <p:cNvSpPr txBox="1"/>
          <p:nvPr/>
        </p:nvSpPr>
        <p:spPr>
          <a:xfrm>
            <a:off x="5727756" y="6543769"/>
            <a:ext cx="3026678" cy="369332"/>
          </a:xfrm>
          <a:prstGeom prst="rect">
            <a:avLst/>
          </a:prstGeom>
          <a:noFill/>
        </p:spPr>
        <p:txBody>
          <a:bodyPr wrap="none" rtlCol="0">
            <a:spAutoFit/>
          </a:bodyPr>
          <a:lstStyle/>
          <a:p>
            <a:r>
              <a:rPr lang="en-US" dirty="0" err="1" smtClean="0"/>
              <a:t>Growth</a:t>
            </a:r>
            <a:r>
              <a:rPr lang="en-US" dirty="0" err="1" smtClean="0">
                <a:sym typeface="Wingdings"/>
              </a:rPr>
              <a:t>Time</a:t>
            </a:r>
            <a:r>
              <a:rPr lang="en-US" dirty="0" smtClean="0">
                <a:sym typeface="Wingdings"/>
              </a:rPr>
              <a:t> to privatize</a:t>
            </a:r>
            <a:endParaRPr lang="en-US" dirty="0"/>
          </a:p>
        </p:txBody>
      </p:sp>
      <p:sp>
        <p:nvSpPr>
          <p:cNvPr id="12" name="TextBox 11"/>
          <p:cNvSpPr txBox="1"/>
          <p:nvPr/>
        </p:nvSpPr>
        <p:spPr>
          <a:xfrm>
            <a:off x="1236633" y="6472440"/>
            <a:ext cx="3287829" cy="369332"/>
          </a:xfrm>
          <a:prstGeom prst="rect">
            <a:avLst/>
          </a:prstGeom>
          <a:noFill/>
        </p:spPr>
        <p:txBody>
          <a:bodyPr wrap="none" rtlCol="0">
            <a:spAutoFit/>
          </a:bodyPr>
          <a:lstStyle/>
          <a:p>
            <a:r>
              <a:rPr lang="en-US" dirty="0" smtClean="0"/>
              <a:t>NSF sponsored attachments</a:t>
            </a:r>
            <a:endParaRPr lang="en-US" dirty="0"/>
          </a:p>
        </p:txBody>
      </p:sp>
    </p:spTree>
    <p:extLst>
      <p:ext uri="{BB962C8B-B14F-4D97-AF65-F5344CB8AC3E}">
        <p14:creationId xmlns:p14="http://schemas.microsoft.com/office/powerpoint/2010/main" val="98420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NSFNET</a:t>
            </a:r>
            <a:r>
              <a:rPr lang="en-US" baseline="0" dirty="0" smtClean="0"/>
              <a:t> Transition – </a:t>
            </a:r>
            <a:r>
              <a:rPr lang="fr-FR" baseline="0" dirty="0" smtClean="0"/>
              <a:t>’</a:t>
            </a:r>
            <a:r>
              <a:rPr lang="en-US" baseline="0" dirty="0" smtClean="0"/>
              <a:t>94-’96</a:t>
            </a:r>
            <a:endParaRPr lang="en-US" dirty="0"/>
          </a:p>
        </p:txBody>
      </p:sp>
      <p:pic>
        <p:nvPicPr>
          <p:cNvPr id="4" name="NSFNETCommercial.jpg"/>
          <p:cNvPicPr>
            <a:picLocks noGrp="1"/>
          </p:cNvPicPr>
          <p:nvPr>
            <p:ph idx="1"/>
          </p:nvPr>
        </p:nvPicPr>
        <p:blipFill>
          <a:blip r:embed="rId3" r:link="rId4">
            <a:extLst>
              <a:ext uri="{28A0092B-C50C-407E-A947-70E740481C1C}">
                <a14:useLocalDpi xmlns:a14="http://schemas.microsoft.com/office/drawing/2010/main" val="0"/>
              </a:ext>
            </a:extLst>
          </a:blip>
          <a:srcRect t="1635" b="1635"/>
          <a:stretch>
            <a:fillRect/>
          </a:stretch>
        </p:blipFill>
        <p:spPr>
          <a:prstGeom prst="rect">
            <a:avLst/>
          </a:prstGeom>
        </p:spPr>
      </p:pic>
      <p:sp>
        <p:nvSpPr>
          <p:cNvPr id="3" name="TextBox 2"/>
          <p:cNvSpPr txBox="1"/>
          <p:nvPr/>
        </p:nvSpPr>
        <p:spPr>
          <a:xfrm>
            <a:off x="5267740" y="6383131"/>
            <a:ext cx="1204814" cy="369332"/>
          </a:xfrm>
          <a:prstGeom prst="rect">
            <a:avLst/>
          </a:prstGeom>
          <a:noFill/>
        </p:spPr>
        <p:txBody>
          <a:bodyPr wrap="none" rtlCol="0">
            <a:spAutoFit/>
          </a:bodyPr>
          <a:lstStyle/>
          <a:p>
            <a:r>
              <a:rPr lang="en-US" dirty="0" smtClean="0"/>
              <a:t>MAE-East*</a:t>
            </a:r>
            <a:endParaRPr lang="en-US" dirty="0"/>
          </a:p>
        </p:txBody>
      </p:sp>
      <p:sp>
        <p:nvSpPr>
          <p:cNvPr id="5" name="TextBox 4"/>
          <p:cNvSpPr txBox="1"/>
          <p:nvPr/>
        </p:nvSpPr>
        <p:spPr>
          <a:xfrm>
            <a:off x="6846956" y="6372088"/>
            <a:ext cx="1198052" cy="369332"/>
          </a:xfrm>
          <a:prstGeom prst="rect">
            <a:avLst/>
          </a:prstGeom>
          <a:noFill/>
        </p:spPr>
        <p:txBody>
          <a:bodyPr wrap="none" rtlCol="0">
            <a:spAutoFit/>
          </a:bodyPr>
          <a:lstStyle/>
          <a:p>
            <a:r>
              <a:rPr lang="en-US" dirty="0" smtClean="0"/>
              <a:t>Sprint NAP</a:t>
            </a:r>
          </a:p>
        </p:txBody>
      </p:sp>
      <p:sp>
        <p:nvSpPr>
          <p:cNvPr id="6" name="TextBox 5"/>
          <p:cNvSpPr txBox="1"/>
          <p:nvPr/>
        </p:nvSpPr>
        <p:spPr>
          <a:xfrm>
            <a:off x="3619587" y="6405218"/>
            <a:ext cx="1153869" cy="369332"/>
          </a:xfrm>
          <a:prstGeom prst="rect">
            <a:avLst/>
          </a:prstGeom>
          <a:noFill/>
        </p:spPr>
        <p:txBody>
          <a:bodyPr wrap="none" rtlCol="0">
            <a:spAutoFit/>
          </a:bodyPr>
          <a:lstStyle/>
          <a:p>
            <a:r>
              <a:rPr lang="en-US" dirty="0" smtClean="0"/>
              <a:t>AADS NAP</a:t>
            </a:r>
            <a:endParaRPr lang="en-US" dirty="0"/>
          </a:p>
        </p:txBody>
      </p:sp>
      <p:sp>
        <p:nvSpPr>
          <p:cNvPr id="7" name="TextBox 6"/>
          <p:cNvSpPr txBox="1"/>
          <p:nvPr/>
        </p:nvSpPr>
        <p:spPr>
          <a:xfrm>
            <a:off x="1899479" y="6405218"/>
            <a:ext cx="1313180" cy="369332"/>
          </a:xfrm>
          <a:prstGeom prst="rect">
            <a:avLst/>
          </a:prstGeom>
          <a:noFill/>
        </p:spPr>
        <p:txBody>
          <a:bodyPr wrap="none" rtlCol="0">
            <a:spAutoFit/>
          </a:bodyPr>
          <a:lstStyle/>
          <a:p>
            <a:r>
              <a:rPr lang="en-US" dirty="0" smtClean="0"/>
              <a:t>PacBell NAP</a:t>
            </a:r>
            <a:endParaRPr lang="en-US" dirty="0"/>
          </a:p>
        </p:txBody>
      </p:sp>
      <p:sp>
        <p:nvSpPr>
          <p:cNvPr id="9" name="TextBox 8"/>
          <p:cNvSpPr txBox="1"/>
          <p:nvPr/>
        </p:nvSpPr>
        <p:spPr>
          <a:xfrm>
            <a:off x="86658" y="6233194"/>
            <a:ext cx="2315207" cy="276999"/>
          </a:xfrm>
          <a:prstGeom prst="rect">
            <a:avLst/>
          </a:prstGeom>
          <a:noFill/>
        </p:spPr>
        <p:txBody>
          <a:bodyPr wrap="none" rtlCol="0">
            <a:spAutoFit/>
          </a:bodyPr>
          <a:lstStyle/>
          <a:p>
            <a:r>
              <a:rPr lang="en-US" sz="1200" dirty="0" smtClean="0"/>
              <a:t>Chair &amp; commercial interests</a:t>
            </a:r>
            <a:endParaRPr lang="en-US" sz="1200" dirty="0"/>
          </a:p>
        </p:txBody>
      </p:sp>
      <p:grpSp>
        <p:nvGrpSpPr>
          <p:cNvPr id="10" name="Group 9"/>
          <p:cNvGrpSpPr/>
          <p:nvPr/>
        </p:nvGrpSpPr>
        <p:grpSpPr>
          <a:xfrm>
            <a:off x="8423443" y="763929"/>
            <a:ext cx="565530" cy="565506"/>
            <a:chOff x="267883" y="6081669"/>
            <a:chExt cx="565530" cy="565506"/>
          </a:xfrm>
        </p:grpSpPr>
        <p:cxnSp>
          <p:nvCxnSpPr>
            <p:cNvPr id="11" name="Straight Arrow Connector 10"/>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TextBox 7"/>
          <p:cNvSpPr txBox="1"/>
          <p:nvPr/>
        </p:nvSpPr>
        <p:spPr>
          <a:xfrm>
            <a:off x="0" y="5945322"/>
            <a:ext cx="3219526" cy="369332"/>
          </a:xfrm>
          <a:prstGeom prst="rect">
            <a:avLst/>
          </a:prstGeom>
          <a:noFill/>
        </p:spPr>
        <p:txBody>
          <a:bodyPr wrap="none" rtlCol="0">
            <a:spAutoFit/>
          </a:bodyPr>
          <a:lstStyle/>
          <a:p>
            <a:r>
              <a:rPr lang="en-US" dirty="0" smtClean="0"/>
              <a:t>Strong NANOG Chair model</a:t>
            </a:r>
            <a:endParaRPr lang="en-US" dirty="0"/>
          </a:p>
        </p:txBody>
      </p:sp>
      <p:sp>
        <p:nvSpPr>
          <p:cNvPr id="14" name="TextBox 13"/>
          <p:cNvSpPr txBox="1"/>
          <p:nvPr/>
        </p:nvSpPr>
        <p:spPr>
          <a:xfrm>
            <a:off x="5606805" y="5945738"/>
            <a:ext cx="3382168" cy="369332"/>
          </a:xfrm>
          <a:prstGeom prst="rect">
            <a:avLst/>
          </a:prstGeom>
          <a:noFill/>
        </p:spPr>
        <p:txBody>
          <a:bodyPr wrap="none" rtlCol="0">
            <a:spAutoFit/>
          </a:bodyPr>
          <a:lstStyle/>
          <a:p>
            <a:r>
              <a:rPr lang="en-US" dirty="0" smtClean="0"/>
              <a:t>Interconnect a private matter</a:t>
            </a:r>
            <a:endParaRPr lang="en-US" dirty="0"/>
          </a:p>
        </p:txBody>
      </p:sp>
    </p:spTree>
    <p:extLst>
      <p:ext uri="{BB962C8B-B14F-4D97-AF65-F5344CB8AC3E}">
        <p14:creationId xmlns:p14="http://schemas.microsoft.com/office/powerpoint/2010/main" val="177508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34"/>
            <a:ext cx="8229600" cy="1143000"/>
          </a:xfrm>
        </p:spPr>
        <p:txBody>
          <a:bodyPr>
            <a:normAutofit fontScale="90000"/>
          </a:bodyPr>
          <a:lstStyle/>
          <a:p>
            <a:r>
              <a:rPr lang="en-US" dirty="0" smtClean="0"/>
              <a:t>Commercial</a:t>
            </a:r>
            <a:r>
              <a:rPr lang="en-US" baseline="0" dirty="0" smtClean="0"/>
              <a:t> Internet – </a:t>
            </a:r>
            <a:r>
              <a:rPr lang="fr-FR" baseline="0" dirty="0" smtClean="0"/>
              <a:t>’</a:t>
            </a:r>
            <a:r>
              <a:rPr lang="en-US" baseline="0" dirty="0" smtClean="0"/>
              <a:t>96-’98</a:t>
            </a:r>
            <a:endParaRPr lang="en-US" dirty="0"/>
          </a:p>
        </p:txBody>
      </p:sp>
      <p:pic>
        <p:nvPicPr>
          <p:cNvPr id="4" name="NSFNETCommercialEarly.jpg"/>
          <p:cNvPicPr>
            <a:picLocks noGrp="1"/>
          </p:cNvPicPr>
          <p:nvPr>
            <p:ph idx="1"/>
          </p:nvPr>
        </p:nvPicPr>
        <p:blipFill rotWithShape="1">
          <a:blip r:embed="rId3" r:link="rId4">
            <a:extLst>
              <a:ext uri="{28A0092B-C50C-407E-A947-70E740481C1C}">
                <a14:useLocalDpi xmlns:a14="http://schemas.microsoft.com/office/drawing/2010/main" val="0"/>
              </a:ext>
            </a:extLst>
          </a:blip>
          <a:srcRect l="-26332" t="-354" r="-23080" b="-1"/>
          <a:stretch/>
        </p:blipFill>
        <p:spPr>
          <a:xfrm>
            <a:off x="-566620" y="1105166"/>
            <a:ext cx="9789095" cy="5369740"/>
          </a:xfrm>
          <a:prstGeom prst="rect">
            <a:avLst/>
          </a:prstGeom>
        </p:spPr>
      </p:pic>
      <p:sp>
        <p:nvSpPr>
          <p:cNvPr id="3" name="TextBox 2"/>
          <p:cNvSpPr txBox="1"/>
          <p:nvPr/>
        </p:nvSpPr>
        <p:spPr>
          <a:xfrm flipH="1">
            <a:off x="263993" y="6457843"/>
            <a:ext cx="2509173" cy="369332"/>
          </a:xfrm>
          <a:prstGeom prst="rect">
            <a:avLst/>
          </a:prstGeom>
          <a:noFill/>
        </p:spPr>
        <p:txBody>
          <a:bodyPr wrap="square" rtlCol="0">
            <a:spAutoFit/>
          </a:bodyPr>
          <a:lstStyle/>
          <a:p>
            <a:r>
              <a:rPr lang="en-US" dirty="0" smtClean="0"/>
              <a:t>Resale &amp; Growth</a:t>
            </a:r>
            <a:endParaRPr lang="en-US" dirty="0"/>
          </a:p>
        </p:txBody>
      </p:sp>
      <p:sp>
        <p:nvSpPr>
          <p:cNvPr id="5" name="TextBox 4"/>
          <p:cNvSpPr txBox="1"/>
          <p:nvPr/>
        </p:nvSpPr>
        <p:spPr>
          <a:xfrm>
            <a:off x="6051668" y="6198870"/>
            <a:ext cx="3109745" cy="646331"/>
          </a:xfrm>
          <a:prstGeom prst="rect">
            <a:avLst/>
          </a:prstGeom>
          <a:noFill/>
        </p:spPr>
        <p:txBody>
          <a:bodyPr wrap="none" rtlCol="0">
            <a:spAutoFit/>
          </a:bodyPr>
          <a:lstStyle/>
          <a:p>
            <a:r>
              <a:rPr lang="en-US" dirty="0" smtClean="0"/>
              <a:t>NAPs=“Congestion Points”</a:t>
            </a:r>
          </a:p>
          <a:p>
            <a:r>
              <a:rPr lang="en-US" dirty="0" smtClean="0">
                <a:sym typeface="Wingdings"/>
              </a:rPr>
              <a:t></a:t>
            </a:r>
            <a:r>
              <a:rPr lang="en-US" dirty="0" smtClean="0"/>
              <a:t>Private Peering</a:t>
            </a:r>
            <a:endParaRPr lang="en-US" dirty="0"/>
          </a:p>
        </p:txBody>
      </p:sp>
      <p:grpSp>
        <p:nvGrpSpPr>
          <p:cNvPr id="6" name="Group 5"/>
          <p:cNvGrpSpPr/>
          <p:nvPr/>
        </p:nvGrpSpPr>
        <p:grpSpPr>
          <a:xfrm>
            <a:off x="8234933" y="1279829"/>
            <a:ext cx="565530" cy="565506"/>
            <a:chOff x="267883" y="6081669"/>
            <a:chExt cx="565530" cy="565506"/>
          </a:xfrm>
        </p:grpSpPr>
        <p:cxnSp>
          <p:nvCxnSpPr>
            <p:cNvPr id="7" name="Straight Arrow Connector 6"/>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3148970" y="6488668"/>
            <a:ext cx="2644023" cy="369332"/>
          </a:xfrm>
          <a:prstGeom prst="rect">
            <a:avLst/>
          </a:prstGeom>
          <a:noFill/>
        </p:spPr>
        <p:txBody>
          <a:bodyPr wrap="none" rtlCol="0">
            <a:spAutoFit/>
          </a:bodyPr>
          <a:lstStyle/>
          <a:p>
            <a:r>
              <a:rPr lang="en-US" dirty="0" smtClean="0"/>
              <a:t>Little visibility/sharing</a:t>
            </a:r>
            <a:endParaRPr lang="en-US" dirty="0"/>
          </a:p>
        </p:txBody>
      </p:sp>
    </p:spTree>
    <p:extLst>
      <p:ext uri="{BB962C8B-B14F-4D97-AF65-F5344CB8AC3E}">
        <p14:creationId xmlns:p14="http://schemas.microsoft.com/office/powerpoint/2010/main" val="195539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Tier 1 Club </a:t>
            </a:r>
            <a:r>
              <a:rPr lang="en-US" i="1" dirty="0" smtClean="0"/>
              <a:t>Private</a:t>
            </a:r>
            <a:r>
              <a:rPr lang="en-US" dirty="0" smtClean="0"/>
              <a:t> Peering Migration</a:t>
            </a:r>
            <a:endParaRPr lang="en-US" dirty="0"/>
          </a:p>
        </p:txBody>
      </p:sp>
      <p:pic>
        <p:nvPicPr>
          <p:cNvPr id="4" name="Content Placeholder 3"/>
          <p:cNvPicPr>
            <a:picLocks noGrp="1" noChangeAspect="1"/>
          </p:cNvPicPr>
          <p:nvPr>
            <p:ph idx="1"/>
          </p:nvPr>
        </p:nvPicPr>
        <p:blipFill rotWithShape="1">
          <a:blip r:embed="rId3"/>
          <a:srcRect l="-11008" t="-11472" r="-1079" b="-27091"/>
          <a:stretch/>
        </p:blipFill>
        <p:spPr>
          <a:xfrm>
            <a:off x="-907080" y="1063026"/>
            <a:ext cx="10051080" cy="5019060"/>
          </a:xfrm>
        </p:spPr>
      </p:pic>
      <p:sp>
        <p:nvSpPr>
          <p:cNvPr id="5" name="TextBox 4"/>
          <p:cNvSpPr txBox="1"/>
          <p:nvPr/>
        </p:nvSpPr>
        <p:spPr>
          <a:xfrm>
            <a:off x="853029" y="5000910"/>
            <a:ext cx="7444391" cy="1477328"/>
          </a:xfrm>
          <a:prstGeom prst="rect">
            <a:avLst/>
          </a:prstGeom>
          <a:noFill/>
        </p:spPr>
        <p:txBody>
          <a:bodyPr wrap="none" rtlCol="0">
            <a:spAutoFit/>
          </a:bodyPr>
          <a:lstStyle/>
          <a:p>
            <a:r>
              <a:rPr lang="en-US" u="sng" dirty="0" smtClean="0"/>
              <a:t>Tier 1 ISPs abandon NAPs</a:t>
            </a:r>
          </a:p>
          <a:p>
            <a:r>
              <a:rPr lang="en-US" dirty="0" smtClean="0"/>
              <a:t>Congestion at NAPs</a:t>
            </a:r>
          </a:p>
          <a:p>
            <a:r>
              <a:rPr lang="en-US" dirty="0" smtClean="0"/>
              <a:t>NAPs run by competitors</a:t>
            </a:r>
          </a:p>
          <a:p>
            <a:r>
              <a:rPr lang="en-US" dirty="0" smtClean="0"/>
              <a:t>Reduce complexity – fiber breaks less often than active electronics</a:t>
            </a:r>
          </a:p>
          <a:p>
            <a:r>
              <a:rPr lang="en-US" dirty="0" smtClean="0"/>
              <a:t>Full Mesh in each of 8 interconnect regions across the U.S.</a:t>
            </a:r>
            <a:endParaRPr lang="en-US" dirty="0"/>
          </a:p>
        </p:txBody>
      </p:sp>
      <p:sp>
        <p:nvSpPr>
          <p:cNvPr id="3" name="TextBox 2"/>
          <p:cNvSpPr txBox="1"/>
          <p:nvPr/>
        </p:nvSpPr>
        <p:spPr>
          <a:xfrm>
            <a:off x="6637555" y="1666755"/>
            <a:ext cx="2295858" cy="369332"/>
          </a:xfrm>
          <a:prstGeom prst="rect">
            <a:avLst/>
          </a:prstGeom>
          <a:noFill/>
        </p:spPr>
        <p:txBody>
          <a:bodyPr wrap="none" rtlCol="0">
            <a:spAutoFit/>
          </a:bodyPr>
          <a:lstStyle/>
          <a:p>
            <a:r>
              <a:rPr lang="en-US" dirty="0" smtClean="0"/>
              <a:t>Metro-Area Circuits</a:t>
            </a:r>
            <a:endParaRPr lang="en-US" dirty="0"/>
          </a:p>
        </p:txBody>
      </p:sp>
    </p:spTree>
    <p:extLst>
      <p:ext uri="{BB962C8B-B14F-4D97-AF65-F5344CB8AC3E}">
        <p14:creationId xmlns:p14="http://schemas.microsoft.com/office/powerpoint/2010/main" val="12289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1999741876"/>
              </p:ext>
            </p:extLst>
          </p:nvPr>
        </p:nvGraphicFramePr>
        <p:xfrm>
          <a:off x="0" y="3835025"/>
          <a:ext cx="4093655" cy="3022975"/>
        </p:xfrm>
        <a:graphic>
          <a:graphicData uri="http://schemas.openxmlformats.org/presentationml/2006/ole">
            <mc:AlternateContent xmlns:mc="http://schemas.openxmlformats.org/markup-compatibility/2006">
              <mc:Choice xmlns:v="urn:schemas-microsoft-com:vml" Requires="v">
                <p:oleObj spid="_x0000_s2067" name="Document" r:id="rId3" imgW="4455720" imgH="3291120" progId="Word.Document.8">
                  <p:embed/>
                </p:oleObj>
              </mc:Choice>
              <mc:Fallback>
                <p:oleObj name="Document" r:id="rId3" imgW="4455720" imgH="32911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5025"/>
                        <a:ext cx="4093655" cy="3022975"/>
                      </a:xfrm>
                      <a:prstGeom prst="rect">
                        <a:avLst/>
                      </a:prstGeom>
                      <a:extLst>
                        <a:ext uri="{FAA26D3D-D897-4be2-8F04-BA451C77F1D7}">
                          <ma14:placeholderFlag xmlns:ma14="http://schemas.microsoft.com/office/mac/drawingml/2011/main" val="1"/>
                        </a:ext>
                      </a:extLst>
                    </p:spPr>
                  </p:pic>
                </p:oleObj>
              </mc:Fallback>
            </mc:AlternateContent>
          </a:graphicData>
        </a:graphic>
      </p:graphicFrame>
      <p:pic>
        <p:nvPicPr>
          <p:cNvPr id="33" name="Content Placeholder 6"/>
          <p:cNvPicPr>
            <a:picLocks noChangeAspect="1"/>
          </p:cNvPicPr>
          <p:nvPr/>
        </p:nvPicPr>
        <p:blipFill>
          <a:blip r:embed="rId5"/>
          <a:srcRect t="13727" b="13727"/>
          <a:stretch>
            <a:fillRect/>
          </a:stretch>
        </p:blipFill>
        <p:spPr>
          <a:xfrm>
            <a:off x="5233616" y="4770362"/>
            <a:ext cx="3807301" cy="2056213"/>
          </a:xfrm>
          <a:prstGeom prst="rect">
            <a:avLst/>
          </a:prstGeom>
        </p:spPr>
      </p:pic>
      <p:sp>
        <p:nvSpPr>
          <p:cNvPr id="74" name="Cube 73"/>
          <p:cNvSpPr/>
          <p:nvPr/>
        </p:nvSpPr>
        <p:spPr>
          <a:xfrm>
            <a:off x="2907031" y="3120650"/>
            <a:ext cx="3065776" cy="2677819"/>
          </a:xfrm>
          <a:prstGeom prst="cube">
            <a:avLst>
              <a:gd name="adj" fmla="val 146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2000-2001</a:t>
            </a:r>
            <a:endParaRPr lang="en-US" dirty="0"/>
          </a:p>
        </p:txBody>
      </p:sp>
      <p:sp>
        <p:nvSpPr>
          <p:cNvPr id="3" name="Content Placeholder 2"/>
          <p:cNvSpPr>
            <a:spLocks noGrp="1"/>
          </p:cNvSpPr>
          <p:nvPr>
            <p:ph idx="1"/>
          </p:nvPr>
        </p:nvSpPr>
        <p:spPr>
          <a:xfrm>
            <a:off x="549275" y="1600201"/>
            <a:ext cx="8280954" cy="4343400"/>
          </a:xfrm>
        </p:spPr>
        <p:txBody>
          <a:bodyPr/>
          <a:lstStyle/>
          <a:p>
            <a:r>
              <a:rPr lang="en-US" dirty="0" smtClean="0"/>
              <a:t>Carrier Neutral Internet Exchange Points (PAIX/EQIX)</a:t>
            </a:r>
          </a:p>
          <a:p>
            <a:r>
              <a:rPr lang="en-US" dirty="0" smtClean="0"/>
              <a:t>Proved financially better if at least 5 Tier 1’s build in and do fiber cross connects</a:t>
            </a:r>
            <a:endParaRPr lang="en-US" dirty="0"/>
          </a:p>
        </p:txBody>
      </p:sp>
      <p:sp>
        <p:nvSpPr>
          <p:cNvPr id="4" name="Oval 3"/>
          <p:cNvSpPr/>
          <p:nvPr/>
        </p:nvSpPr>
        <p:spPr>
          <a:xfrm>
            <a:off x="3095541" y="4236334"/>
            <a:ext cx="446452" cy="44645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28915" y="3622116"/>
            <a:ext cx="446452" cy="446452"/>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87164" y="4003187"/>
            <a:ext cx="446452" cy="446452"/>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10390" y="4682786"/>
            <a:ext cx="446452" cy="446452"/>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44858" y="5278055"/>
            <a:ext cx="446452" cy="446452"/>
          </a:xfrm>
          <a:prstGeom prst="ellipse">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82463" y="5278055"/>
            <a:ext cx="446452" cy="44645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endCxn id="4" idx="2"/>
          </p:cNvCxnSpPr>
          <p:nvPr/>
        </p:nvCxnSpPr>
        <p:spPr>
          <a:xfrm>
            <a:off x="549275" y="4459560"/>
            <a:ext cx="2546266" cy="0"/>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3"/>
          </p:cNvCxnSpPr>
          <p:nvPr/>
        </p:nvCxnSpPr>
        <p:spPr>
          <a:xfrm flipH="1">
            <a:off x="1369182" y="5659126"/>
            <a:ext cx="2178662" cy="1484107"/>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5"/>
          </p:cNvCxnSpPr>
          <p:nvPr/>
        </p:nvCxnSpPr>
        <p:spPr>
          <a:xfrm>
            <a:off x="4825929" y="5659126"/>
            <a:ext cx="1355231" cy="1573398"/>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6"/>
          </p:cNvCxnSpPr>
          <p:nvPr/>
        </p:nvCxnSpPr>
        <p:spPr>
          <a:xfrm>
            <a:off x="5456842" y="4906012"/>
            <a:ext cx="3442838" cy="1951988"/>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7"/>
          </p:cNvCxnSpPr>
          <p:nvPr/>
        </p:nvCxnSpPr>
        <p:spPr>
          <a:xfrm flipV="1">
            <a:off x="5168235" y="3006111"/>
            <a:ext cx="4401144" cy="1062457"/>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 idx="1"/>
          </p:cNvCxnSpPr>
          <p:nvPr/>
        </p:nvCxnSpPr>
        <p:spPr>
          <a:xfrm flipH="1" flipV="1">
            <a:off x="2009096" y="3622116"/>
            <a:ext cx="1985200" cy="6538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5" idx="4"/>
            <a:endCxn id="8" idx="1"/>
          </p:cNvCxnSpPr>
          <p:nvPr/>
        </p:nvCxnSpPr>
        <p:spPr>
          <a:xfrm>
            <a:off x="4152141" y="4068568"/>
            <a:ext cx="358098" cy="12748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5" idx="4"/>
            <a:endCxn id="9" idx="0"/>
          </p:cNvCxnSpPr>
          <p:nvPr/>
        </p:nvCxnSpPr>
        <p:spPr>
          <a:xfrm flipH="1">
            <a:off x="3705689" y="4068568"/>
            <a:ext cx="446452" cy="12094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5" idx="4"/>
            <a:endCxn id="7" idx="2"/>
          </p:cNvCxnSpPr>
          <p:nvPr/>
        </p:nvCxnSpPr>
        <p:spPr>
          <a:xfrm>
            <a:off x="4152141" y="4068568"/>
            <a:ext cx="858249" cy="8374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5" idx="4"/>
            <a:endCxn id="6" idx="2"/>
          </p:cNvCxnSpPr>
          <p:nvPr/>
        </p:nvCxnSpPr>
        <p:spPr>
          <a:xfrm>
            <a:off x="4152141" y="4068568"/>
            <a:ext cx="635023" cy="157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5" idx="4"/>
            <a:endCxn id="4" idx="6"/>
          </p:cNvCxnSpPr>
          <p:nvPr/>
        </p:nvCxnSpPr>
        <p:spPr>
          <a:xfrm flipH="1">
            <a:off x="3541993" y="4068568"/>
            <a:ext cx="610148" cy="3909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4" idx="6"/>
            <a:endCxn id="9" idx="0"/>
          </p:cNvCxnSpPr>
          <p:nvPr/>
        </p:nvCxnSpPr>
        <p:spPr>
          <a:xfrm>
            <a:off x="3541993" y="4459560"/>
            <a:ext cx="163696" cy="818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4" idx="6"/>
            <a:endCxn id="8" idx="1"/>
          </p:cNvCxnSpPr>
          <p:nvPr/>
        </p:nvCxnSpPr>
        <p:spPr>
          <a:xfrm>
            <a:off x="3541993" y="4459560"/>
            <a:ext cx="968246" cy="8838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4" idx="6"/>
            <a:endCxn id="7" idx="2"/>
          </p:cNvCxnSpPr>
          <p:nvPr/>
        </p:nvCxnSpPr>
        <p:spPr>
          <a:xfrm>
            <a:off x="3541993" y="4459560"/>
            <a:ext cx="1468397" cy="446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4" idx="6"/>
            <a:endCxn id="6" idx="2"/>
          </p:cNvCxnSpPr>
          <p:nvPr/>
        </p:nvCxnSpPr>
        <p:spPr>
          <a:xfrm flipV="1">
            <a:off x="3541993" y="4226413"/>
            <a:ext cx="1245171" cy="23314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6" idx="2"/>
            <a:endCxn id="7" idx="2"/>
          </p:cNvCxnSpPr>
          <p:nvPr/>
        </p:nvCxnSpPr>
        <p:spPr>
          <a:xfrm>
            <a:off x="4787164" y="4226413"/>
            <a:ext cx="223226" cy="679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6" idx="2"/>
            <a:endCxn id="8" idx="1"/>
          </p:cNvCxnSpPr>
          <p:nvPr/>
        </p:nvCxnSpPr>
        <p:spPr>
          <a:xfrm flipH="1">
            <a:off x="4510239" y="4226413"/>
            <a:ext cx="276925" cy="1117023"/>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6" idx="2"/>
            <a:endCxn id="9" idx="0"/>
          </p:cNvCxnSpPr>
          <p:nvPr/>
        </p:nvCxnSpPr>
        <p:spPr>
          <a:xfrm flipH="1">
            <a:off x="3705689" y="4226413"/>
            <a:ext cx="1081475" cy="1051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7" idx="2"/>
            <a:endCxn id="8" idx="1"/>
          </p:cNvCxnSpPr>
          <p:nvPr/>
        </p:nvCxnSpPr>
        <p:spPr>
          <a:xfrm flipH="1">
            <a:off x="4510239" y="4906012"/>
            <a:ext cx="500151" cy="437424"/>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7" idx="2"/>
            <a:endCxn id="9" idx="0"/>
          </p:cNvCxnSpPr>
          <p:nvPr/>
        </p:nvCxnSpPr>
        <p:spPr>
          <a:xfrm flipH="1">
            <a:off x="3705689" y="4906012"/>
            <a:ext cx="1304701" cy="3720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8" idx="1"/>
            <a:endCxn id="9" idx="0"/>
          </p:cNvCxnSpPr>
          <p:nvPr/>
        </p:nvCxnSpPr>
        <p:spPr>
          <a:xfrm flipH="1" flipV="1">
            <a:off x="3705689" y="5278055"/>
            <a:ext cx="804550" cy="6538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21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Internet</a:t>
            </a:r>
            <a:endParaRPr lang="en-US" dirty="0"/>
          </a:p>
        </p:txBody>
      </p:sp>
      <p:pic>
        <p:nvPicPr>
          <p:cNvPr id="4" name="GlobalPeeringEcosystem.jpg"/>
          <p:cNvPicPr>
            <a:picLocks noGrp="1"/>
          </p:cNvPicPr>
          <p:nvPr>
            <p:ph idx="1"/>
          </p:nvPr>
        </p:nvPicPr>
        <p:blipFill rotWithShape="1">
          <a:blip r:embed="rId3" r:link="rId4">
            <a:extLst>
              <a:ext uri="{28A0092B-C50C-407E-A947-70E740481C1C}">
                <a14:useLocalDpi xmlns:a14="http://schemas.microsoft.com/office/drawing/2010/main" val="0"/>
              </a:ext>
            </a:extLst>
          </a:blip>
          <a:srcRect l="-31997" t="-2907" r="-25191" b="-1469"/>
          <a:stretch/>
        </p:blipFill>
        <p:spPr>
          <a:xfrm>
            <a:off x="549274" y="1600200"/>
            <a:ext cx="9253171" cy="4997369"/>
          </a:xfrm>
          <a:prstGeom prst="rect">
            <a:avLst/>
          </a:prstGeom>
        </p:spPr>
      </p:pic>
      <p:sp>
        <p:nvSpPr>
          <p:cNvPr id="3" name="TextBox 2"/>
          <p:cNvSpPr txBox="1"/>
          <p:nvPr/>
        </p:nvSpPr>
        <p:spPr>
          <a:xfrm>
            <a:off x="406786" y="2057912"/>
            <a:ext cx="1849503" cy="1477328"/>
          </a:xfrm>
          <a:prstGeom prst="rect">
            <a:avLst/>
          </a:prstGeom>
          <a:noFill/>
        </p:spPr>
        <p:txBody>
          <a:bodyPr wrap="none" rtlCol="0">
            <a:spAutoFit/>
          </a:bodyPr>
          <a:lstStyle/>
          <a:p>
            <a:r>
              <a:rPr lang="en-US" i="1" u="sng" dirty="0" smtClean="0"/>
              <a:t>Internet Growth</a:t>
            </a:r>
          </a:p>
          <a:p>
            <a:endParaRPr lang="en-US" dirty="0"/>
          </a:p>
          <a:p>
            <a:r>
              <a:rPr lang="en-US" dirty="0" smtClean="0"/>
              <a:t>Organic</a:t>
            </a:r>
          </a:p>
          <a:p>
            <a:r>
              <a:rPr lang="en-US" dirty="0" smtClean="0"/>
              <a:t>But evolved</a:t>
            </a:r>
          </a:p>
          <a:p>
            <a:r>
              <a:rPr lang="en-US" dirty="0" smtClean="0"/>
              <a:t>With </a:t>
            </a:r>
            <a:r>
              <a:rPr lang="en-US" dirty="0"/>
              <a:t>s</a:t>
            </a:r>
            <a:r>
              <a:rPr lang="en-US" dirty="0" smtClean="0"/>
              <a:t>tructure:</a:t>
            </a:r>
            <a:endParaRPr lang="en-US" dirty="0"/>
          </a:p>
        </p:txBody>
      </p:sp>
    </p:spTree>
    <p:extLst>
      <p:ext uri="{BB962C8B-B14F-4D97-AF65-F5344CB8AC3E}">
        <p14:creationId xmlns:p14="http://schemas.microsoft.com/office/powerpoint/2010/main" val="241752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B. Norton</a:t>
            </a:r>
            <a:endParaRPr lang="en-US" dirty="0"/>
          </a:p>
        </p:txBody>
      </p:sp>
      <p:sp>
        <p:nvSpPr>
          <p:cNvPr id="3" name="Content Placeholder 2"/>
          <p:cNvSpPr>
            <a:spLocks noGrp="1"/>
          </p:cNvSpPr>
          <p:nvPr>
            <p:ph idx="1"/>
          </p:nvPr>
        </p:nvSpPr>
        <p:spPr/>
        <p:txBody>
          <a:bodyPr/>
          <a:lstStyle/>
          <a:p>
            <a:r>
              <a:rPr lang="en-US" dirty="0" smtClean="0"/>
              <a:t>NSFNET / NANOG Chair</a:t>
            </a:r>
          </a:p>
          <a:p>
            <a:r>
              <a:rPr lang="en-US" dirty="0" err="1" smtClean="0"/>
              <a:t>Equinix</a:t>
            </a:r>
            <a:r>
              <a:rPr lang="en-US" dirty="0" smtClean="0"/>
              <a:t>, 1998-2008, Co-Founder &amp; Chief Technical Liaison</a:t>
            </a:r>
          </a:p>
          <a:p>
            <a:r>
              <a:rPr lang="en-US" dirty="0" err="1" smtClean="0"/>
              <a:t>DrPeering</a:t>
            </a:r>
            <a:r>
              <a:rPr lang="en-US" dirty="0" smtClean="0"/>
              <a:t>, Founder</a:t>
            </a:r>
            <a:endParaRPr lang="en-US" dirty="0"/>
          </a:p>
          <a:p>
            <a:pPr lvl="1"/>
            <a:r>
              <a:rPr lang="en-US" dirty="0" err="1" smtClean="0"/>
              <a:t>Ask.DrPeering.net</a:t>
            </a:r>
            <a:r>
              <a:rPr lang="en-US" dirty="0" smtClean="0"/>
              <a:t> – DECIX Newsletter</a:t>
            </a:r>
          </a:p>
          <a:p>
            <a:pPr lvl="1"/>
            <a:r>
              <a:rPr lang="en-US" dirty="0" smtClean="0"/>
              <a:t>Consulting – GLG Expert Network, Peering Workshops</a:t>
            </a:r>
          </a:p>
          <a:p>
            <a:pPr lvl="1"/>
            <a:r>
              <a:rPr lang="en-US" dirty="0" smtClean="0"/>
              <a:t>Peering White Papers</a:t>
            </a:r>
            <a:endParaRPr lang="en-US" dirty="0"/>
          </a:p>
        </p:txBody>
      </p:sp>
      <p:sp>
        <p:nvSpPr>
          <p:cNvPr id="4" name="TextBox 3"/>
          <p:cNvSpPr txBox="1"/>
          <p:nvPr/>
        </p:nvSpPr>
        <p:spPr>
          <a:xfrm>
            <a:off x="7203086" y="6602089"/>
            <a:ext cx="1855984" cy="246221"/>
          </a:xfrm>
          <a:prstGeom prst="rect">
            <a:avLst/>
          </a:prstGeom>
          <a:noFill/>
        </p:spPr>
        <p:txBody>
          <a:bodyPr wrap="none" rtlCol="0">
            <a:spAutoFit/>
          </a:bodyPr>
          <a:lstStyle/>
          <a:p>
            <a:r>
              <a:rPr lang="en-US" sz="1000" dirty="0" smtClean="0"/>
              <a:t>The Peering White Papers…</a:t>
            </a:r>
            <a:endParaRPr lang="en-US" sz="1000" dirty="0"/>
          </a:p>
        </p:txBody>
      </p:sp>
    </p:spTree>
    <p:extLst>
      <p:ext uri="{BB962C8B-B14F-4D97-AF65-F5344CB8AC3E}">
        <p14:creationId xmlns:p14="http://schemas.microsoft.com/office/powerpoint/2010/main" val="343611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Internet Peering Ecosystem</a:t>
            </a:r>
            <a:endParaRPr lang="en-US" dirty="0"/>
          </a:p>
        </p:txBody>
      </p:sp>
      <p:pic>
        <p:nvPicPr>
          <p:cNvPr id="4" name="Content Placeholder 3"/>
          <p:cNvPicPr>
            <a:picLocks noGrp="1" noChangeAspect="1"/>
          </p:cNvPicPr>
          <p:nvPr>
            <p:ph idx="1"/>
          </p:nvPr>
        </p:nvPicPr>
        <p:blipFill rotWithShape="1">
          <a:blip r:embed="rId3"/>
          <a:srcRect l="-72236" b="-1655"/>
          <a:stretch/>
        </p:blipFill>
        <p:spPr/>
      </p:pic>
      <p:sp>
        <p:nvSpPr>
          <p:cNvPr id="3" name="TextBox 2"/>
          <p:cNvSpPr txBox="1"/>
          <p:nvPr/>
        </p:nvSpPr>
        <p:spPr>
          <a:xfrm>
            <a:off x="277805" y="1696518"/>
            <a:ext cx="3881479" cy="5078314"/>
          </a:xfrm>
          <a:prstGeom prst="rect">
            <a:avLst/>
          </a:prstGeom>
          <a:noFill/>
        </p:spPr>
        <p:txBody>
          <a:bodyPr wrap="none" rtlCol="0">
            <a:spAutoFit/>
          </a:bodyPr>
          <a:lstStyle/>
          <a:p>
            <a:r>
              <a:rPr lang="en-US" b="1" dirty="0" smtClean="0"/>
              <a:t>Tier 1 ISPs </a:t>
            </a:r>
            <a:r>
              <a:rPr lang="en-US" dirty="0" smtClean="0"/>
              <a:t>have access to</a:t>
            </a:r>
          </a:p>
          <a:p>
            <a:r>
              <a:rPr lang="en-US" dirty="0" smtClean="0"/>
              <a:t>The entire Internet Region routing</a:t>
            </a:r>
          </a:p>
          <a:p>
            <a:r>
              <a:rPr lang="en-US" dirty="0" smtClean="0"/>
              <a:t>Table solely via their free peering</a:t>
            </a:r>
          </a:p>
          <a:p>
            <a:r>
              <a:rPr lang="en-US" dirty="0" smtClean="0"/>
              <a:t>Interconnects.</a:t>
            </a:r>
          </a:p>
          <a:p>
            <a:r>
              <a:rPr lang="en-US" dirty="0" smtClean="0"/>
              <a:t>They </a:t>
            </a:r>
            <a:r>
              <a:rPr lang="en-US" b="1" dirty="0" smtClean="0"/>
              <a:t>do not pay transit fees </a:t>
            </a:r>
            <a:r>
              <a:rPr lang="en-US" dirty="0" smtClean="0"/>
              <a:t>to</a:t>
            </a:r>
          </a:p>
          <a:p>
            <a:r>
              <a:rPr lang="en-US" dirty="0"/>
              <a:t>r</a:t>
            </a:r>
            <a:r>
              <a:rPr lang="en-US" dirty="0" smtClean="0"/>
              <a:t>each any destination in their</a:t>
            </a:r>
          </a:p>
          <a:p>
            <a:r>
              <a:rPr lang="en-US" dirty="0" smtClean="0"/>
              <a:t>Internet Region.</a:t>
            </a:r>
          </a:p>
          <a:p>
            <a:endParaRPr lang="en-US" dirty="0"/>
          </a:p>
          <a:p>
            <a:r>
              <a:rPr lang="en-US" dirty="0" smtClean="0"/>
              <a:t>Revenue and traffic flows to T1s.</a:t>
            </a:r>
          </a:p>
          <a:p>
            <a:endParaRPr lang="en-US" dirty="0"/>
          </a:p>
          <a:p>
            <a:r>
              <a:rPr lang="en-US" b="1" dirty="0" smtClean="0"/>
              <a:t>Tier 2 ISPs </a:t>
            </a:r>
            <a:r>
              <a:rPr lang="en-US" dirty="0" smtClean="0"/>
              <a:t>are everyone else.</a:t>
            </a:r>
          </a:p>
          <a:p>
            <a:endParaRPr lang="en-US" dirty="0"/>
          </a:p>
          <a:p>
            <a:r>
              <a:rPr lang="en-US" dirty="0" smtClean="0"/>
              <a:t>Pay transit fees.</a:t>
            </a:r>
          </a:p>
          <a:p>
            <a:endParaRPr lang="en-US" dirty="0"/>
          </a:p>
          <a:p>
            <a:r>
              <a:rPr lang="en-US" dirty="0" smtClean="0"/>
              <a:t>Interested in peering around</a:t>
            </a:r>
          </a:p>
          <a:p>
            <a:r>
              <a:rPr lang="en-US" dirty="0"/>
              <a:t>t</a:t>
            </a:r>
            <a:r>
              <a:rPr lang="en-US" dirty="0" smtClean="0"/>
              <a:t>ransit providers.</a:t>
            </a:r>
          </a:p>
          <a:p>
            <a:endParaRPr lang="en-US" dirty="0"/>
          </a:p>
          <a:p>
            <a:r>
              <a:rPr lang="en-US" dirty="0" smtClean="0"/>
              <a:t>Attend Peering </a:t>
            </a:r>
            <a:r>
              <a:rPr lang="en-US" dirty="0" err="1" smtClean="0"/>
              <a:t>Fora</a:t>
            </a:r>
            <a:endParaRPr lang="en-US" dirty="0"/>
          </a:p>
        </p:txBody>
      </p:sp>
    </p:spTree>
    <p:extLst>
      <p:ext uri="{BB962C8B-B14F-4D97-AF65-F5344CB8AC3E}">
        <p14:creationId xmlns:p14="http://schemas.microsoft.com/office/powerpoint/2010/main" val="117129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Middle Peering </a:t>
            </a:r>
            <a:r>
              <a:rPr lang="fr-FR" baseline="0" dirty="0" smtClean="0"/>
              <a:t>’</a:t>
            </a:r>
            <a:r>
              <a:rPr lang="en-US" baseline="0" dirty="0" smtClean="0"/>
              <a:t>00-’10</a:t>
            </a:r>
            <a:endParaRPr lang="en-US" dirty="0"/>
          </a:p>
        </p:txBody>
      </p:sp>
      <p:pic>
        <p:nvPicPr>
          <p:cNvPr id="7" name="Content Placeholder 6"/>
          <p:cNvPicPr>
            <a:picLocks noGrp="1" noChangeAspect="1"/>
          </p:cNvPicPr>
          <p:nvPr>
            <p:ph idx="1"/>
          </p:nvPr>
        </p:nvPicPr>
        <p:blipFill rotWithShape="1">
          <a:blip r:embed="rId3"/>
          <a:srcRect l="-28801" r="-17029" b="2000"/>
          <a:stretch/>
        </p:blipFill>
        <p:spPr/>
      </p:pic>
      <p:sp>
        <p:nvSpPr>
          <p:cNvPr id="3" name="TextBox 2"/>
          <p:cNvSpPr txBox="1"/>
          <p:nvPr/>
        </p:nvSpPr>
        <p:spPr>
          <a:xfrm>
            <a:off x="187821" y="1762554"/>
            <a:ext cx="2092415" cy="2308324"/>
          </a:xfrm>
          <a:prstGeom prst="rect">
            <a:avLst/>
          </a:prstGeom>
          <a:noFill/>
        </p:spPr>
        <p:txBody>
          <a:bodyPr wrap="none" rtlCol="0">
            <a:spAutoFit/>
          </a:bodyPr>
          <a:lstStyle/>
          <a:p>
            <a:r>
              <a:rPr lang="en-US" u="sng" dirty="0" smtClean="0"/>
              <a:t>New Players</a:t>
            </a:r>
          </a:p>
          <a:p>
            <a:r>
              <a:rPr lang="en-US" dirty="0" smtClean="0"/>
              <a:t>@home bankrupt</a:t>
            </a:r>
          </a:p>
          <a:p>
            <a:r>
              <a:rPr lang="en-US" dirty="0" smtClean="0"/>
              <a:t>CDNs</a:t>
            </a:r>
          </a:p>
          <a:p>
            <a:r>
              <a:rPr lang="en-US" dirty="0" smtClean="0"/>
              <a:t>LSNSCP</a:t>
            </a:r>
          </a:p>
          <a:p>
            <a:endParaRPr lang="en-US" dirty="0"/>
          </a:p>
          <a:p>
            <a:r>
              <a:rPr lang="en-US" dirty="0" smtClean="0"/>
              <a:t>“Open” Peers</a:t>
            </a:r>
          </a:p>
          <a:p>
            <a:r>
              <a:rPr lang="en-US" dirty="0" smtClean="0"/>
              <a:t>:</a:t>
            </a:r>
          </a:p>
          <a:p>
            <a:r>
              <a:rPr lang="en-US" dirty="0" smtClean="0"/>
              <a:t>“Selective Peers”</a:t>
            </a:r>
            <a:endParaRPr lang="en-US" dirty="0"/>
          </a:p>
        </p:txBody>
      </p:sp>
      <p:sp>
        <p:nvSpPr>
          <p:cNvPr id="4" name="TextBox 3"/>
          <p:cNvSpPr txBox="1"/>
          <p:nvPr/>
        </p:nvSpPr>
        <p:spPr>
          <a:xfrm>
            <a:off x="285092" y="4859235"/>
            <a:ext cx="3995542" cy="646331"/>
          </a:xfrm>
          <a:prstGeom prst="rect">
            <a:avLst/>
          </a:prstGeom>
          <a:noFill/>
        </p:spPr>
        <p:txBody>
          <a:bodyPr wrap="none" rtlCol="0">
            <a:spAutoFit/>
          </a:bodyPr>
          <a:lstStyle/>
          <a:p>
            <a:r>
              <a:rPr lang="en-US" dirty="0" smtClean="0"/>
              <a:t>Peering decreases T1’s transit fees</a:t>
            </a:r>
          </a:p>
          <a:p>
            <a:r>
              <a:rPr lang="en-US" dirty="0" smtClean="0"/>
              <a:t>Growth increases at a faster rate</a:t>
            </a:r>
            <a:endParaRPr lang="en-US" dirty="0"/>
          </a:p>
        </p:txBody>
      </p:sp>
    </p:spTree>
    <p:extLst>
      <p:ext uri="{BB962C8B-B14F-4D97-AF65-F5344CB8AC3E}">
        <p14:creationId xmlns:p14="http://schemas.microsoft.com/office/powerpoint/2010/main" val="82737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Trends: Transit Prices Decline &amp; Video Emerges</a:t>
            </a:r>
            <a:endParaRPr lang="en-US" dirty="0"/>
          </a:p>
        </p:txBody>
      </p:sp>
      <p:pic>
        <p:nvPicPr>
          <p:cNvPr id="4" name="Content Placeholder 3"/>
          <p:cNvPicPr>
            <a:picLocks noGrp="1" noChangeAspect="1"/>
          </p:cNvPicPr>
          <p:nvPr>
            <p:ph idx="1"/>
          </p:nvPr>
        </p:nvPicPr>
        <p:blipFill rotWithShape="1">
          <a:blip r:embed="rId3"/>
          <a:srcRect l="-13877" t="-1" r="-4986" b="1105"/>
          <a:stretch/>
        </p:blipFill>
        <p:spPr>
          <a:xfrm>
            <a:off x="-228249" y="1444531"/>
            <a:ext cx="9465783" cy="5112195"/>
          </a:xfrm>
        </p:spPr>
      </p:pic>
      <p:sp>
        <p:nvSpPr>
          <p:cNvPr id="3" name="TextBox 2"/>
          <p:cNvSpPr txBox="1"/>
          <p:nvPr/>
        </p:nvSpPr>
        <p:spPr>
          <a:xfrm>
            <a:off x="5753674" y="2449054"/>
            <a:ext cx="3452275" cy="1477328"/>
          </a:xfrm>
          <a:prstGeom prst="rect">
            <a:avLst/>
          </a:prstGeom>
          <a:noFill/>
        </p:spPr>
        <p:txBody>
          <a:bodyPr wrap="none" rtlCol="0">
            <a:spAutoFit/>
          </a:bodyPr>
          <a:lstStyle/>
          <a:p>
            <a:r>
              <a:rPr lang="en-US" dirty="0" smtClean="0"/>
              <a:t>Video 2010: 40-50%</a:t>
            </a:r>
            <a:endParaRPr lang="en-US" dirty="0"/>
          </a:p>
          <a:p>
            <a:r>
              <a:rPr lang="en-US" dirty="0" smtClean="0"/>
              <a:t>Source: discussions with ISPs</a:t>
            </a:r>
          </a:p>
          <a:p>
            <a:endParaRPr lang="en-US" dirty="0"/>
          </a:p>
          <a:p>
            <a:r>
              <a:rPr lang="en-US" dirty="0"/>
              <a:t>Video 2013: 80%</a:t>
            </a:r>
          </a:p>
          <a:p>
            <a:r>
              <a:rPr lang="en-US" dirty="0" smtClean="0"/>
              <a:t>Source</a:t>
            </a:r>
            <a:r>
              <a:rPr lang="en-US" dirty="0"/>
              <a:t>:</a:t>
            </a:r>
            <a:r>
              <a:rPr lang="en-US" dirty="0" smtClean="0"/>
              <a:t> Cisco </a:t>
            </a:r>
            <a:endParaRPr lang="en-US" dirty="0"/>
          </a:p>
        </p:txBody>
      </p:sp>
    </p:spTree>
    <p:extLst>
      <p:ext uri="{BB962C8B-B14F-4D97-AF65-F5344CB8AC3E}">
        <p14:creationId xmlns:p14="http://schemas.microsoft.com/office/powerpoint/2010/main" val="126660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17" y="107576"/>
            <a:ext cx="8573674" cy="838355"/>
          </a:xfrm>
        </p:spPr>
        <p:txBody>
          <a:bodyPr/>
          <a:lstStyle/>
          <a:p>
            <a:r>
              <a:rPr lang="en-US" dirty="0" smtClean="0"/>
              <a:t>Captive </a:t>
            </a:r>
            <a:r>
              <a:rPr lang="en-US" baseline="0" dirty="0" smtClean="0"/>
              <a:t>Access Power Peering</a:t>
            </a:r>
            <a:endParaRPr lang="en-US" dirty="0"/>
          </a:p>
        </p:txBody>
      </p:sp>
      <p:pic>
        <p:nvPicPr>
          <p:cNvPr id="13" name="Content Placeholder 12"/>
          <p:cNvPicPr>
            <a:picLocks noGrp="1" noChangeAspect="1"/>
          </p:cNvPicPr>
          <p:nvPr>
            <p:ph idx="1"/>
          </p:nvPr>
        </p:nvPicPr>
        <p:blipFill rotWithShape="1">
          <a:blip r:embed="rId3"/>
          <a:srcRect l="-17389" t="-687" r="-24758"/>
          <a:stretch/>
        </p:blipFill>
        <p:spPr>
          <a:xfrm>
            <a:off x="251217" y="1444532"/>
            <a:ext cx="9360009" cy="5319523"/>
          </a:xfrm>
        </p:spPr>
      </p:pic>
    </p:spTree>
    <p:extLst>
      <p:ext uri="{BB962C8B-B14F-4D97-AF65-F5344CB8AC3E}">
        <p14:creationId xmlns:p14="http://schemas.microsoft.com/office/powerpoint/2010/main" val="134462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052" y="1251882"/>
            <a:ext cx="8721220" cy="1724867"/>
          </a:xfrm>
        </p:spPr>
        <p:txBody>
          <a:bodyPr/>
          <a:lstStyle/>
          <a:p>
            <a:r>
              <a:rPr lang="en-US" dirty="0" smtClean="0"/>
              <a:t>Captive Access Power Peering</a:t>
            </a:r>
            <a:endParaRPr lang="en-US" dirty="0"/>
          </a:p>
        </p:txBody>
      </p:sp>
      <p:sp>
        <p:nvSpPr>
          <p:cNvPr id="3" name="Subtitle 2"/>
          <p:cNvSpPr>
            <a:spLocks noGrp="1"/>
          </p:cNvSpPr>
          <p:nvPr>
            <p:ph type="subTitle" idx="1"/>
          </p:nvPr>
        </p:nvSpPr>
        <p:spPr/>
        <p:txBody>
          <a:bodyPr/>
          <a:lstStyle/>
          <a:p>
            <a:r>
              <a:rPr lang="en-US" dirty="0" smtClean="0"/>
              <a:t>Comcast-Level 3</a:t>
            </a:r>
            <a:endParaRPr lang="en-US" dirty="0"/>
          </a:p>
        </p:txBody>
      </p:sp>
      <p:sp>
        <p:nvSpPr>
          <p:cNvPr id="4" name="TextBox 3"/>
          <p:cNvSpPr txBox="1"/>
          <p:nvPr/>
        </p:nvSpPr>
        <p:spPr>
          <a:xfrm>
            <a:off x="1582095" y="5447932"/>
            <a:ext cx="6785707" cy="1200329"/>
          </a:xfrm>
          <a:prstGeom prst="rect">
            <a:avLst/>
          </a:prstGeom>
          <a:noFill/>
        </p:spPr>
        <p:txBody>
          <a:bodyPr wrap="none" rtlCol="0">
            <a:spAutoFit/>
          </a:bodyPr>
          <a:lstStyle/>
          <a:p>
            <a:r>
              <a:rPr lang="en-US" b="1" dirty="0" smtClean="0"/>
              <a:t>Disclaimer</a:t>
            </a:r>
            <a:r>
              <a:rPr lang="en-US" dirty="0" smtClean="0"/>
              <a:t>: The facts here have not been verified. </a:t>
            </a:r>
          </a:p>
          <a:p>
            <a:r>
              <a:rPr lang="en-US" dirty="0" smtClean="0"/>
              <a:t>This is for discussion</a:t>
            </a:r>
            <a:r>
              <a:rPr lang="en-US" dirty="0"/>
              <a:t> p</a:t>
            </a:r>
            <a:r>
              <a:rPr lang="en-US" dirty="0" smtClean="0"/>
              <a:t>urposes only.</a:t>
            </a:r>
          </a:p>
          <a:p>
            <a:r>
              <a:rPr lang="en-US" dirty="0" smtClean="0"/>
              <a:t>The Comcast-Level 3 – </a:t>
            </a:r>
            <a:r>
              <a:rPr lang="en-US" dirty="0" err="1" smtClean="0"/>
              <a:t>NetFlix</a:t>
            </a:r>
            <a:r>
              <a:rPr lang="en-US" dirty="0" smtClean="0"/>
              <a:t> situation is used because it is</a:t>
            </a:r>
          </a:p>
          <a:p>
            <a:r>
              <a:rPr lang="en-US" dirty="0" smtClean="0"/>
              <a:t>a very public example that illustrates the power positions</a:t>
            </a:r>
            <a:endParaRPr lang="en-US" dirty="0"/>
          </a:p>
        </p:txBody>
      </p:sp>
    </p:spTree>
    <p:extLst>
      <p:ext uri="{BB962C8B-B14F-4D97-AF65-F5344CB8AC3E}">
        <p14:creationId xmlns:p14="http://schemas.microsoft.com/office/powerpoint/2010/main" val="4949268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70" y="107576"/>
            <a:ext cx="9040329" cy="1336956"/>
          </a:xfrm>
        </p:spPr>
        <p:txBody>
          <a:bodyPr/>
          <a:lstStyle/>
          <a:p>
            <a:r>
              <a:rPr lang="en-US" dirty="0" smtClean="0"/>
              <a:t>Captive Access Power Peering Example</a:t>
            </a:r>
            <a:endParaRPr lang="en-US" dirty="0"/>
          </a:p>
        </p:txBody>
      </p:sp>
      <p:pic>
        <p:nvPicPr>
          <p:cNvPr id="5" name="Content Placeholder 4"/>
          <p:cNvPicPr>
            <a:picLocks noGrp="1" noChangeAspect="1"/>
          </p:cNvPicPr>
          <p:nvPr>
            <p:ph idx="1"/>
          </p:nvPr>
        </p:nvPicPr>
        <p:blipFill rotWithShape="1">
          <a:blip r:embed="rId3"/>
          <a:srcRect l="-92705" r="1" b="-2859"/>
          <a:stretch/>
        </p:blipFill>
        <p:spPr/>
      </p:pic>
      <p:sp>
        <p:nvSpPr>
          <p:cNvPr id="4" name="TextBox 3"/>
          <p:cNvSpPr txBox="1"/>
          <p:nvPr/>
        </p:nvSpPr>
        <p:spPr>
          <a:xfrm>
            <a:off x="58265" y="1301994"/>
            <a:ext cx="8277101" cy="5632312"/>
          </a:xfrm>
          <a:prstGeom prst="rect">
            <a:avLst/>
          </a:prstGeom>
          <a:noFill/>
        </p:spPr>
        <p:txBody>
          <a:bodyPr wrap="none" rtlCol="0">
            <a:spAutoFit/>
          </a:bodyPr>
          <a:lstStyle/>
          <a:p>
            <a:r>
              <a:rPr lang="en-US" u="sng" dirty="0" smtClean="0"/>
              <a:t>Level3 broad business deal</a:t>
            </a:r>
          </a:p>
          <a:p>
            <a:r>
              <a:rPr lang="en-US" dirty="0" smtClean="0"/>
              <a:t>Fiber, transit, free peering (on-net), etc.</a:t>
            </a:r>
          </a:p>
          <a:p>
            <a:endParaRPr lang="en-US" dirty="0" smtClean="0"/>
          </a:p>
          <a:p>
            <a:r>
              <a:rPr lang="en-US" dirty="0"/>
              <a:t>3</a:t>
            </a:r>
            <a:r>
              <a:rPr lang="en-US" dirty="0" smtClean="0"/>
              <a:t> Ways to reach Comcast</a:t>
            </a:r>
          </a:p>
          <a:p>
            <a:pPr marL="342900" indent="-342900">
              <a:buAutoNum type="arabicParenR"/>
            </a:pPr>
            <a:r>
              <a:rPr lang="en-US" dirty="0" smtClean="0"/>
              <a:t>Transit (</a:t>
            </a:r>
            <a:r>
              <a:rPr lang="en-US" dirty="0" err="1" smtClean="0"/>
              <a:t>A</a:t>
            </a:r>
            <a:r>
              <a:rPr lang="en-US" dirty="0" err="1" smtClean="0">
                <a:sym typeface="Wingdings"/>
              </a:rPr>
              <a:t></a:t>
            </a:r>
            <a:r>
              <a:rPr lang="en-US" dirty="0" err="1" smtClean="0"/>
              <a:t>GLBX</a:t>
            </a:r>
            <a:r>
              <a:rPr lang="en-US" dirty="0" err="1" smtClean="0">
                <a:sym typeface="Wingdings"/>
              </a:rPr>
              <a:t>Comcast</a:t>
            </a:r>
            <a:r>
              <a:rPr lang="en-US" dirty="0" smtClean="0"/>
              <a:t>)</a:t>
            </a:r>
          </a:p>
          <a:p>
            <a:pPr marL="342900" indent="-342900">
              <a:buAutoNum type="arabicParenR"/>
            </a:pPr>
            <a:r>
              <a:rPr lang="en-US" dirty="0" smtClean="0"/>
              <a:t>Paid Peering (A-&gt;Comcast)</a:t>
            </a:r>
          </a:p>
          <a:p>
            <a:pPr marL="342900" indent="-342900">
              <a:buAutoNum type="arabicParenR"/>
            </a:pPr>
            <a:r>
              <a:rPr lang="en-US" strike="sngStrike" dirty="0" smtClean="0"/>
              <a:t>Peering (A-&gt;Comcast) w/</a:t>
            </a:r>
            <a:r>
              <a:rPr lang="en-US" strike="sngStrike" dirty="0" err="1" smtClean="0"/>
              <a:t>vol</a:t>
            </a:r>
            <a:r>
              <a:rPr lang="en-US" strike="sngStrike" dirty="0" smtClean="0"/>
              <a:t> &amp; &lt;2.5:1</a:t>
            </a:r>
          </a:p>
          <a:p>
            <a:endParaRPr lang="en-US" dirty="0"/>
          </a:p>
          <a:p>
            <a:r>
              <a:rPr lang="en-US" dirty="0"/>
              <a:t>Video is highly </a:t>
            </a:r>
            <a:r>
              <a:rPr lang="en-US" dirty="0" smtClean="0"/>
              <a:t>asymmetric up to 30:1</a:t>
            </a:r>
            <a:endParaRPr lang="en-US" dirty="0"/>
          </a:p>
          <a:p>
            <a:r>
              <a:rPr lang="en-US" dirty="0"/>
              <a:t>Comcast peering ratio requirement&lt;2.5:1</a:t>
            </a:r>
          </a:p>
          <a:p>
            <a:endParaRPr lang="en-US" dirty="0" smtClean="0"/>
          </a:p>
          <a:p>
            <a:r>
              <a:rPr lang="en-US" dirty="0" smtClean="0"/>
              <a:t>All paths require Comcast</a:t>
            </a:r>
          </a:p>
          <a:p>
            <a:r>
              <a:rPr lang="en-US" dirty="0" smtClean="0"/>
              <a:t>Peering is direct, high performance</a:t>
            </a:r>
          </a:p>
          <a:p>
            <a:r>
              <a:rPr lang="en-US" dirty="0" smtClean="0"/>
              <a:t>Transit is subject to loss/latency</a:t>
            </a:r>
          </a:p>
          <a:p>
            <a:endParaRPr lang="en-US" dirty="0"/>
          </a:p>
          <a:p>
            <a:r>
              <a:rPr lang="en-US" dirty="0" smtClean="0"/>
              <a:t>OTT Video requires high performance</a:t>
            </a:r>
          </a:p>
          <a:p>
            <a:r>
              <a:rPr lang="en-US" dirty="0" smtClean="0"/>
              <a:t>No alternative path to Comcast eyeballs</a:t>
            </a:r>
          </a:p>
          <a:p>
            <a:r>
              <a:rPr lang="en-US" dirty="0"/>
              <a:t>b</a:t>
            </a:r>
            <a:r>
              <a:rPr lang="en-US" dirty="0" smtClean="0"/>
              <a:t>ut through Comcast (Captive customers)</a:t>
            </a:r>
          </a:p>
          <a:p>
            <a:endParaRPr lang="en-US" dirty="0"/>
          </a:p>
          <a:p>
            <a:r>
              <a:rPr lang="en-US" dirty="0" smtClean="0"/>
              <a:t>If you are in the video </a:t>
            </a:r>
            <a:r>
              <a:rPr lang="en-US" dirty="0" err="1" smtClean="0"/>
              <a:t>distro</a:t>
            </a:r>
            <a:r>
              <a:rPr lang="en-US" dirty="0" smtClean="0"/>
              <a:t> biz you </a:t>
            </a:r>
            <a:r>
              <a:rPr lang="en-US" b="1" dirty="0" smtClean="0"/>
              <a:t>must buy paid peering from Comcast</a:t>
            </a:r>
            <a:endParaRPr lang="en-US" b="1" dirty="0"/>
          </a:p>
        </p:txBody>
      </p:sp>
      <p:sp>
        <p:nvSpPr>
          <p:cNvPr id="6" name="TextBox 5"/>
          <p:cNvSpPr txBox="1"/>
          <p:nvPr/>
        </p:nvSpPr>
        <p:spPr>
          <a:xfrm>
            <a:off x="6725582" y="2264388"/>
            <a:ext cx="1101492" cy="369332"/>
          </a:xfrm>
          <a:prstGeom prst="rect">
            <a:avLst/>
          </a:prstGeom>
          <a:noFill/>
        </p:spPr>
        <p:txBody>
          <a:bodyPr wrap="square" rtlCol="0">
            <a:spAutoFit/>
          </a:bodyPr>
          <a:lstStyle/>
          <a:p>
            <a:r>
              <a:rPr lang="en-US" dirty="0" smtClean="0"/>
              <a:t>TATA</a:t>
            </a:r>
            <a:endParaRPr lang="en-US" dirty="0"/>
          </a:p>
        </p:txBody>
      </p:sp>
      <p:cxnSp>
        <p:nvCxnSpPr>
          <p:cNvPr id="8" name="Straight Arrow Connector 7"/>
          <p:cNvCxnSpPr/>
          <p:nvPr/>
        </p:nvCxnSpPr>
        <p:spPr>
          <a:xfrm flipV="1">
            <a:off x="5003012" y="5584880"/>
            <a:ext cx="776579" cy="90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5662963" y="4049362"/>
            <a:ext cx="388761" cy="2462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5144614" y="2633720"/>
            <a:ext cx="1043177" cy="1415642"/>
            <a:chOff x="5144614" y="2633720"/>
            <a:chExt cx="1043177" cy="1415642"/>
          </a:xfrm>
        </p:grpSpPr>
        <p:sp>
          <p:nvSpPr>
            <p:cNvPr id="11" name="Up Arrow 10"/>
            <p:cNvSpPr/>
            <p:nvPr/>
          </p:nvSpPr>
          <p:spPr>
            <a:xfrm>
              <a:off x="5144614" y="3705976"/>
              <a:ext cx="220298" cy="34338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5254763" y="2633720"/>
              <a:ext cx="220298" cy="64464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5915657" y="3006246"/>
              <a:ext cx="272134" cy="69973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6183506" y="3084777"/>
            <a:ext cx="555035" cy="646331"/>
          </a:xfrm>
          <a:prstGeom prst="rect">
            <a:avLst/>
          </a:prstGeom>
          <a:noFill/>
        </p:spPr>
        <p:txBody>
          <a:bodyPr wrap="none" rtlCol="0">
            <a:spAutoFit/>
          </a:bodyPr>
          <a:lstStyle/>
          <a:p>
            <a:r>
              <a:rPr lang="en-US" dirty="0" smtClean="0"/>
              <a:t>$</a:t>
            </a:r>
          </a:p>
          <a:p>
            <a:r>
              <a:rPr lang="en-US" dirty="0" smtClean="0"/>
              <a:t>T P</a:t>
            </a:r>
            <a:endParaRPr lang="en-US" dirty="0"/>
          </a:p>
        </p:txBody>
      </p:sp>
      <p:sp>
        <p:nvSpPr>
          <p:cNvPr id="16" name="TextBox 15"/>
          <p:cNvSpPr txBox="1"/>
          <p:nvPr/>
        </p:nvSpPr>
        <p:spPr>
          <a:xfrm>
            <a:off x="6842204" y="3071819"/>
            <a:ext cx="328936" cy="646331"/>
          </a:xfrm>
          <a:prstGeom prst="rect">
            <a:avLst/>
          </a:prstGeom>
          <a:noFill/>
        </p:spPr>
        <p:txBody>
          <a:bodyPr wrap="none" rtlCol="0">
            <a:spAutoFit/>
          </a:bodyPr>
          <a:lstStyle/>
          <a:p>
            <a:r>
              <a:rPr lang="en-US" dirty="0" smtClean="0"/>
              <a:t>$</a:t>
            </a:r>
          </a:p>
          <a:p>
            <a:r>
              <a:rPr lang="en-US" dirty="0"/>
              <a:t>T</a:t>
            </a:r>
          </a:p>
        </p:txBody>
      </p:sp>
      <p:sp>
        <p:nvSpPr>
          <p:cNvPr id="17" name="TextBox 16"/>
          <p:cNvSpPr txBox="1"/>
          <p:nvPr/>
        </p:nvSpPr>
        <p:spPr>
          <a:xfrm>
            <a:off x="5450655" y="2761611"/>
            <a:ext cx="328936" cy="646331"/>
          </a:xfrm>
          <a:prstGeom prst="rect">
            <a:avLst/>
          </a:prstGeom>
          <a:noFill/>
        </p:spPr>
        <p:txBody>
          <a:bodyPr wrap="none" rtlCol="0">
            <a:spAutoFit/>
          </a:bodyPr>
          <a:lstStyle/>
          <a:p>
            <a:r>
              <a:rPr lang="en-US" dirty="0" smtClean="0"/>
              <a:t>$</a:t>
            </a:r>
          </a:p>
          <a:p>
            <a:r>
              <a:rPr lang="en-US" dirty="0"/>
              <a:t>T</a:t>
            </a:r>
          </a:p>
        </p:txBody>
      </p:sp>
      <p:sp>
        <p:nvSpPr>
          <p:cNvPr id="18" name="TextBox 17"/>
          <p:cNvSpPr txBox="1"/>
          <p:nvPr/>
        </p:nvSpPr>
        <p:spPr>
          <a:xfrm>
            <a:off x="5351953" y="3649232"/>
            <a:ext cx="328936" cy="646331"/>
          </a:xfrm>
          <a:prstGeom prst="rect">
            <a:avLst/>
          </a:prstGeom>
          <a:noFill/>
        </p:spPr>
        <p:txBody>
          <a:bodyPr wrap="none" rtlCol="0">
            <a:spAutoFit/>
          </a:bodyPr>
          <a:lstStyle/>
          <a:p>
            <a:r>
              <a:rPr lang="en-US" dirty="0" smtClean="0"/>
              <a:t>$</a:t>
            </a:r>
          </a:p>
          <a:p>
            <a:r>
              <a:rPr lang="en-US" dirty="0"/>
              <a:t>T</a:t>
            </a:r>
          </a:p>
        </p:txBody>
      </p:sp>
    </p:spTree>
    <p:extLst>
      <p:ext uri="{BB962C8B-B14F-4D97-AF65-F5344CB8AC3E}">
        <p14:creationId xmlns:p14="http://schemas.microsoft.com/office/powerpoint/2010/main" val="239971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NetFlix</a:t>
            </a:r>
            <a:r>
              <a:rPr lang="en-US" baseline="0" dirty="0" smtClean="0"/>
              <a:t> Application 2010</a:t>
            </a:r>
            <a:endParaRPr lang="en-US" dirty="0"/>
          </a:p>
        </p:txBody>
      </p:sp>
      <p:pic>
        <p:nvPicPr>
          <p:cNvPr id="4" name="Content Placeholder 3"/>
          <p:cNvPicPr>
            <a:picLocks noGrp="1" noChangeAspect="1"/>
          </p:cNvPicPr>
          <p:nvPr>
            <p:ph idx="1"/>
          </p:nvPr>
        </p:nvPicPr>
        <p:blipFill rotWithShape="1">
          <a:blip r:embed="rId2"/>
          <a:srcRect l="-98665" b="-2740"/>
          <a:stretch/>
        </p:blipFill>
        <p:spPr/>
      </p:pic>
      <p:sp>
        <p:nvSpPr>
          <p:cNvPr id="3" name="TextBox 2"/>
          <p:cNvSpPr txBox="1"/>
          <p:nvPr/>
        </p:nvSpPr>
        <p:spPr>
          <a:xfrm>
            <a:off x="549275" y="2643424"/>
            <a:ext cx="3921942" cy="1477328"/>
          </a:xfrm>
          <a:prstGeom prst="rect">
            <a:avLst/>
          </a:prstGeom>
          <a:noFill/>
        </p:spPr>
        <p:txBody>
          <a:bodyPr wrap="none" rtlCol="0">
            <a:spAutoFit/>
          </a:bodyPr>
          <a:lstStyle/>
          <a:p>
            <a:r>
              <a:rPr lang="en-US" dirty="0" err="1" smtClean="0"/>
              <a:t>NetFlix</a:t>
            </a:r>
            <a:r>
              <a:rPr lang="en-US" dirty="0" smtClean="0"/>
              <a:t> distributes Video via CDNs</a:t>
            </a:r>
          </a:p>
          <a:p>
            <a:r>
              <a:rPr lang="en-US" dirty="0" smtClean="0"/>
              <a:t>Massive growth</a:t>
            </a:r>
          </a:p>
          <a:p>
            <a:r>
              <a:rPr lang="en-US" dirty="0" smtClean="0"/>
              <a:t>O(100’sGbps)</a:t>
            </a:r>
          </a:p>
          <a:p>
            <a:r>
              <a:rPr lang="en-US" dirty="0" smtClean="0"/>
              <a:t>Great Service</a:t>
            </a:r>
          </a:p>
          <a:p>
            <a:endParaRPr lang="en-US" dirty="0"/>
          </a:p>
        </p:txBody>
      </p:sp>
      <p:grpSp>
        <p:nvGrpSpPr>
          <p:cNvPr id="5" name="Group 4"/>
          <p:cNvGrpSpPr/>
          <p:nvPr/>
        </p:nvGrpSpPr>
        <p:grpSpPr>
          <a:xfrm>
            <a:off x="2524182" y="3140498"/>
            <a:ext cx="565530" cy="565506"/>
            <a:chOff x="267883" y="6081669"/>
            <a:chExt cx="565530" cy="565506"/>
          </a:xfrm>
        </p:grpSpPr>
        <p:cxnSp>
          <p:nvCxnSpPr>
            <p:cNvPr id="6" name="Straight Arrow Connector 5"/>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TextBox 8"/>
          <p:cNvSpPr txBox="1"/>
          <p:nvPr/>
        </p:nvSpPr>
        <p:spPr>
          <a:xfrm>
            <a:off x="8401246" y="4017088"/>
            <a:ext cx="328936" cy="646331"/>
          </a:xfrm>
          <a:prstGeom prst="rect">
            <a:avLst/>
          </a:prstGeom>
          <a:noFill/>
        </p:spPr>
        <p:txBody>
          <a:bodyPr wrap="none" rtlCol="0">
            <a:spAutoFit/>
          </a:bodyPr>
          <a:lstStyle/>
          <a:p>
            <a:r>
              <a:rPr lang="en-US" dirty="0" smtClean="0"/>
              <a:t>$</a:t>
            </a:r>
          </a:p>
          <a:p>
            <a:r>
              <a:rPr lang="en-US" dirty="0"/>
              <a:t>T</a:t>
            </a:r>
          </a:p>
        </p:txBody>
      </p:sp>
      <p:sp>
        <p:nvSpPr>
          <p:cNvPr id="10" name="TextBox 9"/>
          <p:cNvSpPr txBox="1"/>
          <p:nvPr/>
        </p:nvSpPr>
        <p:spPr>
          <a:xfrm>
            <a:off x="4419299" y="4017088"/>
            <a:ext cx="328936" cy="646331"/>
          </a:xfrm>
          <a:prstGeom prst="rect">
            <a:avLst/>
          </a:prstGeom>
          <a:noFill/>
        </p:spPr>
        <p:txBody>
          <a:bodyPr wrap="none" rtlCol="0">
            <a:spAutoFit/>
          </a:bodyPr>
          <a:lstStyle/>
          <a:p>
            <a:r>
              <a:rPr lang="en-US" dirty="0" smtClean="0"/>
              <a:t>$</a:t>
            </a:r>
          </a:p>
          <a:p>
            <a:r>
              <a:rPr lang="en-US" dirty="0"/>
              <a:t>T</a:t>
            </a:r>
          </a:p>
        </p:txBody>
      </p:sp>
      <p:sp>
        <p:nvSpPr>
          <p:cNvPr id="11" name="Right Arrow 10"/>
          <p:cNvSpPr/>
          <p:nvPr/>
        </p:nvSpPr>
        <p:spPr>
          <a:xfrm>
            <a:off x="5559293" y="4120752"/>
            <a:ext cx="673854" cy="2965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a:off x="7490143" y="4294299"/>
            <a:ext cx="531307" cy="2460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8308786" y="4837991"/>
            <a:ext cx="565530" cy="565506"/>
            <a:chOff x="267883" y="6081669"/>
            <a:chExt cx="565530" cy="565506"/>
          </a:xfrm>
        </p:grpSpPr>
        <p:cxnSp>
          <p:nvCxnSpPr>
            <p:cNvPr id="14" name="Straight Arrow Connector 13"/>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4367381" y="4671747"/>
            <a:ext cx="565530" cy="565506"/>
            <a:chOff x="267883" y="6081669"/>
            <a:chExt cx="565530" cy="565506"/>
          </a:xfrm>
        </p:grpSpPr>
        <p:cxnSp>
          <p:nvCxnSpPr>
            <p:cNvPr id="18" name="Straight Arrow Connector 17"/>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721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Level3 Bids Cheaper</a:t>
            </a:r>
            <a:endParaRPr lang="en-US" dirty="0"/>
          </a:p>
        </p:txBody>
      </p:sp>
      <p:pic>
        <p:nvPicPr>
          <p:cNvPr id="4" name="Content Placeholder 3"/>
          <p:cNvPicPr>
            <a:picLocks noGrp="1" noChangeAspect="1"/>
          </p:cNvPicPr>
          <p:nvPr>
            <p:ph idx="1"/>
          </p:nvPr>
        </p:nvPicPr>
        <p:blipFill rotWithShape="1">
          <a:blip r:embed="rId2"/>
          <a:srcRect l="-126737" t="-2556" b="-1929"/>
          <a:stretch/>
        </p:blipFill>
        <p:spPr/>
      </p:pic>
      <p:sp>
        <p:nvSpPr>
          <p:cNvPr id="5" name="TextBox 4"/>
          <p:cNvSpPr txBox="1"/>
          <p:nvPr/>
        </p:nvSpPr>
        <p:spPr>
          <a:xfrm>
            <a:off x="457200" y="1866348"/>
            <a:ext cx="5176167" cy="2769989"/>
          </a:xfrm>
          <a:prstGeom prst="rect">
            <a:avLst/>
          </a:prstGeom>
          <a:noFill/>
        </p:spPr>
        <p:txBody>
          <a:bodyPr wrap="none" rtlCol="0">
            <a:spAutoFit/>
          </a:bodyPr>
          <a:lstStyle/>
          <a:p>
            <a:r>
              <a:rPr lang="en-US" dirty="0" smtClean="0"/>
              <a:t>Akamai loses T$</a:t>
            </a:r>
          </a:p>
          <a:p>
            <a:r>
              <a:rPr lang="en-US" dirty="0" smtClean="0"/>
              <a:t>Comcast loses PP$</a:t>
            </a:r>
          </a:p>
          <a:p>
            <a:endParaRPr lang="en-US" dirty="0" smtClean="0"/>
          </a:p>
          <a:p>
            <a:r>
              <a:rPr lang="en-US" dirty="0" smtClean="0"/>
              <a:t>Level 3 freely peers the traffic</a:t>
            </a:r>
          </a:p>
          <a:p>
            <a:r>
              <a:rPr lang="en-US" dirty="0" smtClean="0"/>
              <a:t>Level 3 requests more interconnects</a:t>
            </a:r>
          </a:p>
          <a:p>
            <a:r>
              <a:rPr lang="en-US" dirty="0" smtClean="0"/>
              <a:t>Comcast says No – you pay like AKAM&amp;LLNW</a:t>
            </a:r>
          </a:p>
          <a:p>
            <a:r>
              <a:rPr lang="en-US" dirty="0" smtClean="0"/>
              <a:t>Level 3 Acquiesces</a:t>
            </a:r>
          </a:p>
          <a:p>
            <a:endParaRPr lang="en-US" sz="2400" dirty="0" smtClean="0"/>
          </a:p>
          <a:p>
            <a:r>
              <a:rPr lang="en-US" sz="2400" dirty="0" smtClean="0"/>
              <a:t>Access Power Peering</a:t>
            </a:r>
            <a:endParaRPr lang="en-US" sz="2400" dirty="0"/>
          </a:p>
        </p:txBody>
      </p:sp>
      <p:sp>
        <p:nvSpPr>
          <p:cNvPr id="3" name="Down Arrow 2"/>
          <p:cNvSpPr/>
          <p:nvPr/>
        </p:nvSpPr>
        <p:spPr>
          <a:xfrm>
            <a:off x="6388651" y="1444532"/>
            <a:ext cx="699771" cy="7712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719933" y="4703740"/>
            <a:ext cx="878243" cy="767578"/>
            <a:chOff x="267883" y="6081669"/>
            <a:chExt cx="565530" cy="565506"/>
          </a:xfrm>
        </p:grpSpPr>
        <p:cxnSp>
          <p:nvCxnSpPr>
            <p:cNvPr id="7" name="Straight Arrow Connector 6"/>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7982864" y="654781"/>
            <a:ext cx="958655" cy="1438735"/>
            <a:chOff x="267883" y="6081669"/>
            <a:chExt cx="565530" cy="565506"/>
          </a:xfrm>
        </p:grpSpPr>
        <p:cxnSp>
          <p:nvCxnSpPr>
            <p:cNvPr id="11" name="Straight Arrow Connector 10"/>
            <p:cNvCxnSpPr/>
            <p:nvPr/>
          </p:nvCxnSpPr>
          <p:spPr>
            <a:xfrm flipV="1">
              <a:off x="267883" y="6081669"/>
              <a:ext cx="0" cy="565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67883" y="6647175"/>
              <a:ext cx="5357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77803" y="6170959"/>
              <a:ext cx="555610" cy="406768"/>
            </a:xfrm>
            <a:custGeom>
              <a:avLst/>
              <a:gdLst>
                <a:gd name="connsiteX0" fmla="*/ 0 w 555610"/>
                <a:gd name="connsiteY0" fmla="*/ 406768 h 406768"/>
                <a:gd name="connsiteX1" fmla="*/ 357178 w 555610"/>
                <a:gd name="connsiteY1" fmla="*/ 277793 h 406768"/>
                <a:gd name="connsiteX2" fmla="*/ 555610 w 555610"/>
                <a:gd name="connsiteY2" fmla="*/ 0 h 406768"/>
                <a:gd name="connsiteX3" fmla="*/ 555610 w 555610"/>
                <a:gd name="connsiteY3" fmla="*/ 0 h 406768"/>
              </a:gdLst>
              <a:ahLst/>
              <a:cxnLst>
                <a:cxn ang="0">
                  <a:pos x="connsiteX0" y="connsiteY0"/>
                </a:cxn>
                <a:cxn ang="0">
                  <a:pos x="connsiteX1" y="connsiteY1"/>
                </a:cxn>
                <a:cxn ang="0">
                  <a:pos x="connsiteX2" y="connsiteY2"/>
                </a:cxn>
                <a:cxn ang="0">
                  <a:pos x="connsiteX3" y="connsiteY3"/>
                </a:cxn>
              </a:cxnLst>
              <a:rect l="l" t="t" r="r" b="b"/>
              <a:pathLst>
                <a:path w="555610" h="406768">
                  <a:moveTo>
                    <a:pt x="0" y="406768"/>
                  </a:moveTo>
                  <a:cubicBezTo>
                    <a:pt x="132288" y="376178"/>
                    <a:pt x="264576" y="345588"/>
                    <a:pt x="357178" y="277793"/>
                  </a:cubicBezTo>
                  <a:cubicBezTo>
                    <a:pt x="449780" y="209998"/>
                    <a:pt x="555610" y="0"/>
                    <a:pt x="555610" y="0"/>
                  </a:cubicBezTo>
                  <a:lnTo>
                    <a:pt x="55561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5" name="Straight Connector 14"/>
          <p:cNvCxnSpPr/>
          <p:nvPr/>
        </p:nvCxnSpPr>
        <p:spPr>
          <a:xfrm>
            <a:off x="457200" y="3978094"/>
            <a:ext cx="42781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4081757"/>
            <a:ext cx="427813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9275" y="5943601"/>
            <a:ext cx="6103354" cy="646331"/>
          </a:xfrm>
          <a:prstGeom prst="rect">
            <a:avLst/>
          </a:prstGeom>
          <a:noFill/>
        </p:spPr>
        <p:txBody>
          <a:bodyPr wrap="none" rtlCol="0">
            <a:spAutoFit/>
          </a:bodyPr>
          <a:lstStyle/>
          <a:p>
            <a:r>
              <a:rPr lang="en-US" dirty="0" smtClean="0"/>
              <a:t>Comcast says (in essence) “We have others paying us.</a:t>
            </a:r>
          </a:p>
          <a:p>
            <a:r>
              <a:rPr lang="en-US" dirty="0" smtClean="0"/>
              <a:t>It wouldn’t be fair not to charge you as well”</a:t>
            </a:r>
            <a:endParaRPr lang="en-US" dirty="0"/>
          </a:p>
        </p:txBody>
      </p:sp>
      <p:sp>
        <p:nvSpPr>
          <p:cNvPr id="18" name="TextBox 17"/>
          <p:cNvSpPr txBox="1"/>
          <p:nvPr/>
        </p:nvSpPr>
        <p:spPr>
          <a:xfrm>
            <a:off x="5714795" y="6240839"/>
            <a:ext cx="3556007" cy="646331"/>
          </a:xfrm>
          <a:prstGeom prst="rect">
            <a:avLst/>
          </a:prstGeom>
          <a:noFill/>
        </p:spPr>
        <p:txBody>
          <a:bodyPr wrap="none" rtlCol="0">
            <a:spAutoFit/>
          </a:bodyPr>
          <a:lstStyle/>
          <a:p>
            <a:r>
              <a:rPr lang="en-US" sz="1200" dirty="0" smtClean="0"/>
              <a:t>Note: The Level3-Comcast relationship</a:t>
            </a:r>
          </a:p>
          <a:p>
            <a:r>
              <a:rPr lang="en-US" sz="1200" dirty="0"/>
              <a:t>c</a:t>
            </a:r>
            <a:r>
              <a:rPr lang="en-US" sz="1200" dirty="0" smtClean="0"/>
              <a:t>ould be argued to not be a true peering</a:t>
            </a:r>
          </a:p>
          <a:p>
            <a:r>
              <a:rPr lang="en-US" sz="1200" dirty="0"/>
              <a:t>r</a:t>
            </a:r>
            <a:r>
              <a:rPr lang="en-US" sz="1200" dirty="0" smtClean="0"/>
              <a:t>elationship as there is asymmetric exchange.</a:t>
            </a:r>
            <a:endParaRPr lang="en-US" sz="1200" dirty="0"/>
          </a:p>
        </p:txBody>
      </p:sp>
    </p:spTree>
    <p:extLst>
      <p:ext uri="{BB962C8B-B14F-4D97-AF65-F5344CB8AC3E}">
        <p14:creationId xmlns:p14="http://schemas.microsoft.com/office/powerpoint/2010/main" val="143830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Result &amp; Observation</a:t>
            </a:r>
            <a:endParaRPr lang="en-US" dirty="0"/>
          </a:p>
        </p:txBody>
      </p:sp>
      <p:pic>
        <p:nvPicPr>
          <p:cNvPr id="4" name="Content Placeholder 3"/>
          <p:cNvPicPr>
            <a:picLocks noGrp="1" noChangeAspect="1"/>
          </p:cNvPicPr>
          <p:nvPr>
            <p:ph idx="1"/>
          </p:nvPr>
        </p:nvPicPr>
        <p:blipFill rotWithShape="1">
          <a:blip r:embed="rId2"/>
          <a:srcRect l="-125381" t="2208" r="-1"/>
          <a:stretch/>
        </p:blipFill>
        <p:spPr/>
      </p:pic>
      <p:sp>
        <p:nvSpPr>
          <p:cNvPr id="5" name="TextBox 4"/>
          <p:cNvSpPr txBox="1"/>
          <p:nvPr/>
        </p:nvSpPr>
        <p:spPr>
          <a:xfrm>
            <a:off x="198025" y="1617531"/>
            <a:ext cx="5739635" cy="3139321"/>
          </a:xfrm>
          <a:prstGeom prst="rect">
            <a:avLst/>
          </a:prstGeom>
          <a:noFill/>
        </p:spPr>
        <p:txBody>
          <a:bodyPr wrap="none" rtlCol="0">
            <a:spAutoFit/>
          </a:bodyPr>
          <a:lstStyle/>
          <a:p>
            <a:r>
              <a:rPr lang="en-US" dirty="0" smtClean="0"/>
              <a:t>Comcast leverages peering to get $$ from all sides</a:t>
            </a:r>
          </a:p>
          <a:p>
            <a:endParaRPr lang="en-US" dirty="0" smtClean="0"/>
          </a:p>
          <a:p>
            <a:r>
              <a:rPr lang="en-US" dirty="0" smtClean="0"/>
              <a:t>No alternative to reach Comcast customers</a:t>
            </a:r>
          </a:p>
          <a:p>
            <a:endParaRPr lang="en-US" dirty="0" smtClean="0"/>
          </a:p>
          <a:p>
            <a:r>
              <a:rPr lang="en-US" dirty="0" smtClean="0"/>
              <a:t>“Captive” Customers</a:t>
            </a:r>
          </a:p>
          <a:p>
            <a:r>
              <a:rPr lang="en-US" dirty="0" smtClean="0"/>
              <a:t>Can’t peer around them</a:t>
            </a:r>
          </a:p>
          <a:p>
            <a:r>
              <a:rPr lang="en-US" dirty="0" smtClean="0"/>
              <a:t>Can’t choose competitor</a:t>
            </a:r>
          </a:p>
          <a:p>
            <a:r>
              <a:rPr lang="en-US" dirty="0" smtClean="0"/>
              <a:t>Exploiting Market power position: Captive Market</a:t>
            </a:r>
          </a:p>
          <a:p>
            <a:endParaRPr lang="en-US" dirty="0"/>
          </a:p>
          <a:p>
            <a:r>
              <a:rPr lang="en-US" dirty="0" smtClean="0"/>
              <a:t>Where is this going?</a:t>
            </a:r>
          </a:p>
          <a:p>
            <a:r>
              <a:rPr lang="en-US" dirty="0" smtClean="0"/>
              <a:t>Is this the right model?</a:t>
            </a:r>
            <a:endParaRPr lang="en-US" dirty="0"/>
          </a:p>
        </p:txBody>
      </p:sp>
    </p:spTree>
    <p:extLst>
      <p:ext uri="{BB962C8B-B14F-4D97-AF65-F5344CB8AC3E}">
        <p14:creationId xmlns:p14="http://schemas.microsoft.com/office/powerpoint/2010/main" val="230112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Provocative Solution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271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Peering White Papers</a:t>
            </a:r>
            <a:endParaRPr lang="en-US" dirty="0"/>
          </a:p>
        </p:txBody>
      </p:sp>
      <p:sp>
        <p:nvSpPr>
          <p:cNvPr id="3" name="Content Placeholder 2"/>
          <p:cNvSpPr>
            <a:spLocks noGrp="1"/>
          </p:cNvSpPr>
          <p:nvPr>
            <p:ph idx="1"/>
          </p:nvPr>
        </p:nvSpPr>
        <p:spPr>
          <a:xfrm>
            <a:off x="457200" y="1600200"/>
            <a:ext cx="6125396" cy="5090095"/>
          </a:xfrm>
        </p:spPr>
        <p:txBody>
          <a:bodyPr>
            <a:normAutofit/>
          </a:bodyPr>
          <a:lstStyle/>
          <a:p>
            <a:r>
              <a:rPr lang="en-US" dirty="0" smtClean="0"/>
              <a:t>Process – 1000’s of conversations</a:t>
            </a:r>
          </a:p>
          <a:p>
            <a:pPr lvl="1"/>
            <a:r>
              <a:rPr lang="en-US" dirty="0" smtClean="0"/>
              <a:t>Mindset of the Peering Community</a:t>
            </a:r>
          </a:p>
          <a:p>
            <a:pPr lvl="1"/>
            <a:r>
              <a:rPr lang="en-US" dirty="0" smtClean="0"/>
              <a:t>Speak at Conferences</a:t>
            </a:r>
          </a:p>
          <a:p>
            <a:pPr lvl="1"/>
            <a:r>
              <a:rPr lang="en-US" dirty="0" smtClean="0"/>
              <a:t>Collect data</a:t>
            </a:r>
          </a:p>
          <a:p>
            <a:pPr lvl="1"/>
            <a:r>
              <a:rPr lang="en-US" i="1" dirty="0" smtClean="0"/>
              <a:t>Primary</a:t>
            </a:r>
            <a:r>
              <a:rPr lang="en-US" dirty="0" smtClean="0"/>
              <a:t> Research</a:t>
            </a:r>
          </a:p>
          <a:p>
            <a:r>
              <a:rPr lang="en-US" dirty="0" smtClean="0"/>
              <a:t>Results</a:t>
            </a:r>
          </a:p>
          <a:p>
            <a:pPr lvl="1"/>
            <a:r>
              <a:rPr lang="en-US" dirty="0" smtClean="0"/>
              <a:t>White Papers</a:t>
            </a:r>
          </a:p>
          <a:p>
            <a:pPr lvl="1"/>
            <a:r>
              <a:rPr lang="en-US" dirty="0" smtClean="0"/>
              <a:t>Web Pages</a:t>
            </a:r>
          </a:p>
          <a:p>
            <a:pPr lvl="1"/>
            <a:r>
              <a:rPr lang="en-US" dirty="0" smtClean="0"/>
              <a:t>Book-excerpts used in this </a:t>
            </a:r>
            <a:r>
              <a:rPr lang="en-US" dirty="0" err="1" smtClean="0"/>
              <a:t>preso</a:t>
            </a:r>
            <a:endParaRPr lang="en-US" dirty="0" smtClean="0"/>
          </a:p>
        </p:txBody>
      </p:sp>
      <p:pic>
        <p:nvPicPr>
          <p:cNvPr id="4" name="Book Cover.jpg"/>
          <p:cNvPicPr/>
          <p:nvPr/>
        </p:nvPicPr>
        <p:blipFill>
          <a:blip r:embed="rId3" r:link="rId4">
            <a:extLst>
              <a:ext uri="{28A0092B-C50C-407E-A947-70E740481C1C}">
                <a14:useLocalDpi xmlns:a14="http://schemas.microsoft.com/office/drawing/2010/main" val="0"/>
              </a:ext>
            </a:extLst>
          </a:blip>
          <a:stretch>
            <a:fillRect/>
          </a:stretch>
        </p:blipFill>
        <p:spPr>
          <a:xfrm>
            <a:off x="6308099" y="2500765"/>
            <a:ext cx="2835901" cy="4357235"/>
          </a:xfrm>
          <a:prstGeom prst="rect">
            <a:avLst/>
          </a:prstGeom>
        </p:spPr>
      </p:pic>
      <p:sp>
        <p:nvSpPr>
          <p:cNvPr id="5" name="TextBox 4"/>
          <p:cNvSpPr txBox="1"/>
          <p:nvPr/>
        </p:nvSpPr>
        <p:spPr>
          <a:xfrm>
            <a:off x="4454256" y="6581001"/>
            <a:ext cx="1996836" cy="276999"/>
          </a:xfrm>
          <a:prstGeom prst="rect">
            <a:avLst/>
          </a:prstGeom>
          <a:noFill/>
        </p:spPr>
        <p:txBody>
          <a:bodyPr wrap="none" rtlCol="0">
            <a:spAutoFit/>
          </a:bodyPr>
          <a:lstStyle/>
          <a:p>
            <a:r>
              <a:rPr lang="en-US" sz="1200" dirty="0" smtClean="0"/>
              <a:t>Some quick definitions…</a:t>
            </a:r>
            <a:endParaRPr lang="en-US" sz="1200" dirty="0"/>
          </a:p>
        </p:txBody>
      </p:sp>
    </p:spTree>
    <p:extLst>
      <p:ext uri="{BB962C8B-B14F-4D97-AF65-F5344CB8AC3E}">
        <p14:creationId xmlns:p14="http://schemas.microsoft.com/office/powerpoint/2010/main" val="50678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normAutofit fontScale="90000"/>
          </a:bodyPr>
          <a:lstStyle/>
          <a:p>
            <a:r>
              <a:rPr lang="en-US" b="1" dirty="0" smtClean="0"/>
              <a:t>Ban</a:t>
            </a:r>
            <a:r>
              <a:rPr lang="en-US" dirty="0" smtClean="0"/>
              <a:t> Captive Access Paid Peering</a:t>
            </a:r>
            <a:endParaRPr lang="en-US" dirty="0"/>
          </a:p>
        </p:txBody>
      </p:sp>
      <p:sp>
        <p:nvSpPr>
          <p:cNvPr id="3" name="Content Placeholder 2"/>
          <p:cNvSpPr>
            <a:spLocks noGrp="1"/>
          </p:cNvSpPr>
          <p:nvPr>
            <p:ph idx="1"/>
          </p:nvPr>
        </p:nvSpPr>
        <p:spPr/>
        <p:txBody>
          <a:bodyPr>
            <a:normAutofit/>
          </a:bodyPr>
          <a:lstStyle/>
          <a:p>
            <a:r>
              <a:rPr lang="en-US" dirty="0" smtClean="0"/>
              <a:t>Access Networks with Market Power should only be allowed to sell in one direction (inbound or outbound).</a:t>
            </a:r>
          </a:p>
          <a:p>
            <a:r>
              <a:rPr lang="en-US" dirty="0" smtClean="0"/>
              <a:t>Broad Strokes</a:t>
            </a:r>
          </a:p>
          <a:p>
            <a:pPr lvl="1"/>
            <a:r>
              <a:rPr lang="en-US" dirty="0" smtClean="0"/>
              <a:t>Pick a direction and charge that direction</a:t>
            </a:r>
          </a:p>
          <a:p>
            <a:pPr lvl="1"/>
            <a:r>
              <a:rPr lang="en-US" dirty="0" smtClean="0"/>
              <a:t>Either charge the ingress or egress, but not both</a:t>
            </a:r>
            <a:endParaRPr lang="en-US" dirty="0"/>
          </a:p>
        </p:txBody>
      </p:sp>
    </p:spTree>
    <p:extLst>
      <p:ext uri="{BB962C8B-B14F-4D97-AF65-F5344CB8AC3E}">
        <p14:creationId xmlns:p14="http://schemas.microsoft.com/office/powerpoint/2010/main" val="109537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complain now?</a:t>
            </a:r>
            <a:endParaRPr lang="en-US" dirty="0"/>
          </a:p>
        </p:txBody>
      </p:sp>
      <p:sp>
        <p:nvSpPr>
          <p:cNvPr id="4" name="Text Placeholder 3"/>
          <p:cNvSpPr>
            <a:spLocks noGrp="1"/>
          </p:cNvSpPr>
          <p:nvPr>
            <p:ph type="body" idx="1"/>
          </p:nvPr>
        </p:nvSpPr>
        <p:spPr/>
        <p:txBody>
          <a:bodyPr/>
          <a:lstStyle/>
          <a:p>
            <a:r>
              <a:rPr lang="en-US" dirty="0" smtClean="0"/>
              <a:t>Tier 1 Model</a:t>
            </a:r>
            <a:endParaRPr lang="en-US" dirty="0"/>
          </a:p>
        </p:txBody>
      </p:sp>
      <p:sp>
        <p:nvSpPr>
          <p:cNvPr id="5" name="Content Placeholder 4"/>
          <p:cNvSpPr>
            <a:spLocks noGrp="1"/>
          </p:cNvSpPr>
          <p:nvPr>
            <p:ph sz="half" idx="2"/>
          </p:nvPr>
        </p:nvSpPr>
        <p:spPr>
          <a:xfrm>
            <a:off x="549274" y="2347414"/>
            <a:ext cx="3840480" cy="4510585"/>
          </a:xfrm>
        </p:spPr>
        <p:txBody>
          <a:bodyPr>
            <a:normAutofit fontScale="92500" lnSpcReduction="10000"/>
          </a:bodyPr>
          <a:lstStyle/>
          <a:p>
            <a:pPr marL="0" indent="0">
              <a:buNone/>
            </a:pPr>
            <a:r>
              <a:rPr lang="en-US" dirty="0" smtClean="0"/>
              <a:t>$ goes to Tier 1 ISPs</a:t>
            </a:r>
          </a:p>
          <a:p>
            <a:r>
              <a:rPr lang="en-US" dirty="0" smtClean="0"/>
              <a:t>Alternatives</a:t>
            </a:r>
          </a:p>
          <a:p>
            <a:pPr lvl="1"/>
            <a:r>
              <a:rPr lang="en-US" dirty="0" smtClean="0"/>
              <a:t>T1 Competitors are comparable alternative</a:t>
            </a:r>
          </a:p>
          <a:p>
            <a:pPr lvl="1"/>
            <a:r>
              <a:rPr lang="en-US" dirty="0" smtClean="0"/>
              <a:t>T2-T2 Peering bypass T1</a:t>
            </a:r>
          </a:p>
          <a:p>
            <a:pPr lvl="1"/>
            <a:r>
              <a:rPr lang="en-US" dirty="0" smtClean="0"/>
              <a:t>Aligned group interest</a:t>
            </a:r>
          </a:p>
          <a:p>
            <a:pPr lvl="1"/>
            <a:r>
              <a:rPr lang="en-US" dirty="0" smtClean="0"/>
              <a:t>Leads to efficiency (n(n-1))</a:t>
            </a:r>
          </a:p>
          <a:p>
            <a:r>
              <a:rPr lang="en-US" dirty="0" smtClean="0"/>
              <a:t>Leverages Performance (scope, scale, speed, reach)</a:t>
            </a:r>
          </a:p>
          <a:p>
            <a:r>
              <a:rPr lang="en-US" dirty="0" smtClean="0"/>
              <a:t>Leads to efficiency, lower transit in competitive market, peering applies downward pressure</a:t>
            </a:r>
          </a:p>
        </p:txBody>
      </p:sp>
      <p:sp>
        <p:nvSpPr>
          <p:cNvPr id="6" name="Text Placeholder 5"/>
          <p:cNvSpPr>
            <a:spLocks noGrp="1"/>
          </p:cNvSpPr>
          <p:nvPr>
            <p:ph type="body" sz="quarter" idx="3"/>
          </p:nvPr>
        </p:nvSpPr>
        <p:spPr/>
        <p:txBody>
          <a:bodyPr>
            <a:normAutofit/>
          </a:bodyPr>
          <a:lstStyle/>
          <a:p>
            <a:r>
              <a:rPr lang="en-US" dirty="0" smtClean="0"/>
              <a:t>Power Access Model</a:t>
            </a:r>
            <a:endParaRPr lang="en-US" dirty="0"/>
          </a:p>
        </p:txBody>
      </p:sp>
      <p:sp>
        <p:nvSpPr>
          <p:cNvPr id="7" name="Content Placeholder 6"/>
          <p:cNvSpPr>
            <a:spLocks noGrp="1"/>
          </p:cNvSpPr>
          <p:nvPr>
            <p:ph sz="quarter" idx="4"/>
          </p:nvPr>
        </p:nvSpPr>
        <p:spPr>
          <a:xfrm>
            <a:off x="4751070" y="2347414"/>
            <a:ext cx="3920414" cy="4101337"/>
          </a:xfrm>
        </p:spPr>
        <p:txBody>
          <a:bodyPr>
            <a:normAutofit fontScale="92500" lnSpcReduction="20000"/>
          </a:bodyPr>
          <a:lstStyle/>
          <a:p>
            <a:pPr marL="0" indent="0">
              <a:buNone/>
            </a:pPr>
            <a:r>
              <a:rPr lang="en-US" dirty="0" smtClean="0"/>
              <a:t>$ goes to Access</a:t>
            </a:r>
          </a:p>
          <a:p>
            <a:pPr marL="349250" lvl="1" indent="0">
              <a:buNone/>
            </a:pPr>
            <a:r>
              <a:rPr lang="en-US" dirty="0"/>
              <a:t>	</a:t>
            </a:r>
          </a:p>
          <a:p>
            <a:pPr marL="349250" lvl="1" indent="0">
              <a:buNone/>
            </a:pPr>
            <a:r>
              <a:rPr lang="en-US" dirty="0" smtClean="0"/>
              <a:t>No comparable alternative </a:t>
            </a:r>
          </a:p>
          <a:p>
            <a:pPr lvl="1"/>
            <a:r>
              <a:rPr lang="en-US" dirty="0" smtClean="0"/>
              <a:t>No Free Peering bypass</a:t>
            </a:r>
          </a:p>
          <a:p>
            <a:pPr lvl="1"/>
            <a:r>
              <a:rPr lang="en-US" dirty="0" smtClean="0"/>
              <a:t>Paid Peering required</a:t>
            </a:r>
          </a:p>
          <a:p>
            <a:pPr lvl="1"/>
            <a:r>
              <a:rPr lang="en-US" dirty="0" smtClean="0"/>
              <a:t>Benefits Comcast</a:t>
            </a:r>
          </a:p>
          <a:p>
            <a:pPr lvl="1"/>
            <a:r>
              <a:rPr lang="en-US" dirty="0" smtClean="0"/>
              <a:t>Content-Access efficiency</a:t>
            </a:r>
          </a:p>
          <a:p>
            <a:r>
              <a:rPr lang="en-US" dirty="0" smtClean="0"/>
              <a:t>Leverages Captive Market (customer base)</a:t>
            </a:r>
          </a:p>
          <a:p>
            <a:r>
              <a:rPr lang="en-US" dirty="0" smtClean="0"/>
              <a:t>Leads to efficiency if you pay access</a:t>
            </a:r>
          </a:p>
          <a:p>
            <a:r>
              <a:rPr lang="en-US" dirty="0" smtClean="0"/>
              <a:t>Too much power in hands of one player</a:t>
            </a:r>
            <a:endParaRPr lang="en-US" dirty="0"/>
          </a:p>
        </p:txBody>
      </p:sp>
    </p:spTree>
    <p:extLst>
      <p:ext uri="{BB962C8B-B14F-4D97-AF65-F5344CB8AC3E}">
        <p14:creationId xmlns:p14="http://schemas.microsoft.com/office/powerpoint/2010/main" val="42397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Context Drive Behavior?</a:t>
            </a:r>
            <a:endParaRPr lang="en-US" dirty="0"/>
          </a:p>
        </p:txBody>
      </p:sp>
      <p:sp>
        <p:nvSpPr>
          <p:cNvPr id="7" name="Content Placeholder 6"/>
          <p:cNvSpPr>
            <a:spLocks noGrp="1"/>
          </p:cNvSpPr>
          <p:nvPr>
            <p:ph idx="1"/>
          </p:nvPr>
        </p:nvSpPr>
        <p:spPr/>
        <p:txBody>
          <a:bodyPr/>
          <a:lstStyle/>
          <a:p>
            <a:r>
              <a:rPr lang="en-US" dirty="0" smtClean="0"/>
              <a:t>If Captive Access Paid Peering is allowed, what prevents paid peering price escalation?</a:t>
            </a:r>
          </a:p>
          <a:p>
            <a:endParaRPr lang="en-US" dirty="0"/>
          </a:p>
        </p:txBody>
      </p:sp>
    </p:spTree>
    <p:extLst>
      <p:ext uri="{BB962C8B-B14F-4D97-AF65-F5344CB8AC3E}">
        <p14:creationId xmlns:p14="http://schemas.microsoft.com/office/powerpoint/2010/main" val="259546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Thanks </a:t>
            </a:r>
            <a:r>
              <a:rPr lang="en-US" dirty="0"/>
              <a:t>to </a:t>
            </a:r>
            <a:r>
              <a:rPr lang="en-US" dirty="0" err="1"/>
              <a:t>Frédéric</a:t>
            </a:r>
            <a:r>
              <a:rPr lang="en-US" dirty="0"/>
              <a:t> </a:t>
            </a:r>
            <a:r>
              <a:rPr lang="en-US" dirty="0" err="1" smtClean="0"/>
              <a:t>Libotte</a:t>
            </a:r>
            <a:r>
              <a:rPr lang="en-US" dirty="0" smtClean="0"/>
              <a:t> (BNIX), Pierre </a:t>
            </a:r>
            <a:r>
              <a:rPr lang="en-US" dirty="0" err="1" smtClean="0"/>
              <a:t>Bruyère</a:t>
            </a:r>
            <a:r>
              <a:rPr lang="en-US" dirty="0" smtClean="0"/>
              <a:t> (BELNET), Jon </a:t>
            </a:r>
            <a:r>
              <a:rPr lang="en-US" dirty="0" err="1" smtClean="0"/>
              <a:t>Terreele</a:t>
            </a:r>
            <a:r>
              <a:rPr lang="en-US" dirty="0" smtClean="0"/>
              <a:t> (BELNET), Scott </a:t>
            </a:r>
            <a:r>
              <a:rPr lang="en-US" dirty="0" err="1" smtClean="0"/>
              <a:t>Landman</a:t>
            </a:r>
            <a:r>
              <a:rPr lang="en-US" dirty="0" smtClean="0"/>
              <a:t> (</a:t>
            </a:r>
            <a:r>
              <a:rPr lang="en-US" dirty="0" err="1" smtClean="0"/>
              <a:t>JetStream</a:t>
            </a:r>
            <a:r>
              <a:rPr lang="en-US" dirty="0" smtClean="0"/>
              <a:t>)</a:t>
            </a:r>
            <a:r>
              <a:rPr lang="en-US" smtClean="0"/>
              <a:t>, and many anonymous discussions.</a:t>
            </a:r>
            <a:endParaRPr lang="en-US" dirty="0"/>
          </a:p>
        </p:txBody>
      </p:sp>
    </p:spTree>
    <p:extLst>
      <p:ext uri="{BB962C8B-B14F-4D97-AF65-F5344CB8AC3E}">
        <p14:creationId xmlns:p14="http://schemas.microsoft.com/office/powerpoint/2010/main" val="356968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a:t>
            </a:r>
            <a:endParaRPr lang="en-US" dirty="0"/>
          </a:p>
        </p:txBody>
      </p:sp>
      <p:sp>
        <p:nvSpPr>
          <p:cNvPr id="3" name="Content Placeholder 2"/>
          <p:cNvSpPr>
            <a:spLocks noGrp="1"/>
          </p:cNvSpPr>
          <p:nvPr>
            <p:ph idx="1"/>
          </p:nvPr>
        </p:nvSpPr>
        <p:spPr/>
        <p:txBody>
          <a:bodyPr/>
          <a:lstStyle/>
          <a:p>
            <a:r>
              <a:rPr lang="en-US" dirty="0" smtClean="0"/>
              <a:t>Act I – Calculating the Value of the BNIX</a:t>
            </a:r>
          </a:p>
          <a:p>
            <a:r>
              <a:rPr lang="en-US" dirty="0" smtClean="0"/>
              <a:t>Act II – The Evolving Internet Peering Ecosystem</a:t>
            </a:r>
          </a:p>
          <a:p>
            <a:r>
              <a:rPr lang="en-US" dirty="0" smtClean="0"/>
              <a:t>Act III – The Peering Problematic</a:t>
            </a:r>
            <a:endParaRPr lang="en-US" dirty="0"/>
          </a:p>
        </p:txBody>
      </p:sp>
    </p:spTree>
    <p:extLst>
      <p:ext uri="{BB962C8B-B14F-4D97-AF65-F5344CB8AC3E}">
        <p14:creationId xmlns:p14="http://schemas.microsoft.com/office/powerpoint/2010/main" val="347337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Definitions</a:t>
            </a:r>
            <a:endParaRPr lang="en-US" dirty="0"/>
          </a:p>
        </p:txBody>
      </p:sp>
      <p:sp>
        <p:nvSpPr>
          <p:cNvPr id="3" name="Content Placeholder 2"/>
          <p:cNvSpPr>
            <a:spLocks noGrp="1"/>
          </p:cNvSpPr>
          <p:nvPr>
            <p:ph idx="1"/>
          </p:nvPr>
        </p:nvSpPr>
        <p:spPr/>
        <p:txBody>
          <a:bodyPr/>
          <a:lstStyle/>
          <a:p>
            <a:r>
              <a:rPr lang="en-US" b="1" dirty="0" smtClean="0"/>
              <a:t>Internet Transit </a:t>
            </a:r>
            <a:r>
              <a:rPr lang="en-US" dirty="0" smtClean="0"/>
              <a:t>is a business relationship whereby an ISP provides (usually sells) access to the Global Internet.</a:t>
            </a:r>
          </a:p>
          <a:p>
            <a:r>
              <a:rPr lang="en-US" b="1" dirty="0" smtClean="0"/>
              <a:t>Internet Peering </a:t>
            </a:r>
            <a:r>
              <a:rPr lang="en-US" dirty="0" smtClean="0"/>
              <a:t>is a business relationship whereby two entities reciprocally provide access to each </a:t>
            </a:r>
            <a:r>
              <a:rPr lang="en-US" dirty="0"/>
              <a:t>o</a:t>
            </a:r>
            <a:r>
              <a:rPr lang="en-US" dirty="0" smtClean="0"/>
              <a:t>thers customers.</a:t>
            </a:r>
          </a:p>
          <a:p>
            <a:r>
              <a:rPr lang="en-US" b="1" dirty="0" smtClean="0"/>
              <a:t>Internet Exchange Point (IX) </a:t>
            </a:r>
            <a:r>
              <a:rPr lang="en-US" dirty="0" smtClean="0"/>
              <a:t>is an Internet service that facilitates peering between two or more entities.</a:t>
            </a:r>
            <a:endParaRPr lang="en-US" dirty="0"/>
          </a:p>
        </p:txBody>
      </p:sp>
      <p:sp>
        <p:nvSpPr>
          <p:cNvPr id="4" name="TextBox 3"/>
          <p:cNvSpPr txBox="1"/>
          <p:nvPr/>
        </p:nvSpPr>
        <p:spPr>
          <a:xfrm>
            <a:off x="6630647" y="6564432"/>
            <a:ext cx="2513353" cy="276999"/>
          </a:xfrm>
          <a:prstGeom prst="rect">
            <a:avLst/>
          </a:prstGeom>
          <a:noFill/>
        </p:spPr>
        <p:txBody>
          <a:bodyPr wrap="none" rtlCol="0">
            <a:spAutoFit/>
          </a:bodyPr>
          <a:lstStyle/>
          <a:p>
            <a:r>
              <a:rPr lang="en-US" sz="1200" dirty="0" smtClean="0"/>
              <a:t>Value of an Internet Exchange…</a:t>
            </a:r>
            <a:endParaRPr lang="en-US" sz="1200" dirty="0"/>
          </a:p>
        </p:txBody>
      </p:sp>
    </p:spTree>
    <p:extLst>
      <p:ext uri="{BB962C8B-B14F-4D97-AF65-F5344CB8AC3E}">
        <p14:creationId xmlns:p14="http://schemas.microsoft.com/office/powerpoint/2010/main" val="41964928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25801"/>
          </a:xfrm>
        </p:spPr>
        <p:txBody>
          <a:bodyPr/>
          <a:lstStyle/>
          <a:p>
            <a:r>
              <a:rPr lang="en-US" dirty="0" smtClean="0"/>
              <a:t>Value of the BNIX</a:t>
            </a:r>
            <a:endParaRPr lang="en-US" dirty="0"/>
          </a:p>
        </p:txBody>
      </p:sp>
      <p:sp>
        <p:nvSpPr>
          <p:cNvPr id="3" name="Content Placeholder 2"/>
          <p:cNvSpPr>
            <a:spLocks noGrp="1"/>
          </p:cNvSpPr>
          <p:nvPr>
            <p:ph idx="1"/>
          </p:nvPr>
        </p:nvSpPr>
        <p:spPr>
          <a:xfrm>
            <a:off x="3958721" y="1076093"/>
            <a:ext cx="5294417" cy="4343400"/>
          </a:xfrm>
        </p:spPr>
        <p:txBody>
          <a:bodyPr/>
          <a:lstStyle/>
          <a:p>
            <a:r>
              <a:rPr lang="en-US" dirty="0" smtClean="0"/>
              <a:t>Value of the BNIX</a:t>
            </a:r>
          </a:p>
          <a:p>
            <a:pPr lvl="1"/>
            <a:r>
              <a:rPr lang="en-US" dirty="0"/>
              <a:t>p</a:t>
            </a:r>
            <a:r>
              <a:rPr lang="en-US" dirty="0" smtClean="0"/>
              <a:t>=44 participants</a:t>
            </a:r>
          </a:p>
          <a:p>
            <a:pPr lvl="1"/>
            <a:r>
              <a:rPr lang="en-US" dirty="0" err="1" smtClean="0"/>
              <a:t>P</a:t>
            </a:r>
            <a:r>
              <a:rPr lang="en-US" sz="1200" dirty="0" err="1" smtClean="0"/>
              <a:t>vol</a:t>
            </a:r>
            <a:r>
              <a:rPr lang="en-US" dirty="0" smtClean="0"/>
              <a:t>=30Gbps</a:t>
            </a:r>
          </a:p>
          <a:p>
            <a:pPr lvl="1"/>
            <a:r>
              <a:rPr lang="en-US" dirty="0" err="1" smtClean="0"/>
              <a:t>T</a:t>
            </a:r>
            <a:r>
              <a:rPr lang="en-US" sz="1200" dirty="0" err="1" smtClean="0"/>
              <a:t>p</a:t>
            </a:r>
            <a:r>
              <a:rPr lang="en-US" dirty="0" smtClean="0"/>
              <a:t>=5€/Mbps</a:t>
            </a:r>
          </a:p>
          <a:p>
            <a:pPr lvl="1"/>
            <a:r>
              <a:rPr lang="en-US" dirty="0" smtClean="0"/>
              <a:t>V</a:t>
            </a:r>
            <a:r>
              <a:rPr lang="en-US" sz="1200" dirty="0" smtClean="0"/>
              <a:t>BNIX</a:t>
            </a:r>
            <a:r>
              <a:rPr lang="en-US" dirty="0" smtClean="0"/>
              <a:t>=30,000*5€=150,000€/</a:t>
            </a:r>
            <a:r>
              <a:rPr lang="en-US" dirty="0" err="1" smtClean="0"/>
              <a:t>mo</a:t>
            </a:r>
            <a:endParaRPr lang="en-US" dirty="0" smtClean="0"/>
          </a:p>
          <a:p>
            <a:r>
              <a:rPr lang="en-US" dirty="0" smtClean="0"/>
              <a:t>Cost of BNIX</a:t>
            </a:r>
          </a:p>
          <a:p>
            <a:pPr lvl="1"/>
            <a:r>
              <a:rPr lang="en-US" dirty="0" err="1" smtClean="0"/>
              <a:t>P</a:t>
            </a:r>
            <a:r>
              <a:rPr lang="en-US" sz="1200" dirty="0" err="1" smtClean="0"/>
              <a:t>cost</a:t>
            </a:r>
            <a:r>
              <a:rPr lang="en-US" sz="2400" dirty="0" smtClean="0"/>
              <a:t> </a:t>
            </a:r>
            <a:r>
              <a:rPr lang="en-US" dirty="0" smtClean="0"/>
              <a:t>=</a:t>
            </a:r>
            <a:r>
              <a:rPr lang="en-US" dirty="0"/>
              <a:t>1000</a:t>
            </a:r>
            <a:r>
              <a:rPr lang="en-US" dirty="0" smtClean="0"/>
              <a:t>€</a:t>
            </a:r>
            <a:endParaRPr lang="en-US" sz="1000" dirty="0" smtClean="0"/>
          </a:p>
          <a:p>
            <a:pPr lvl="1"/>
            <a:r>
              <a:rPr lang="en-US" dirty="0" smtClean="0"/>
              <a:t>44*1000€=44,000€/month</a:t>
            </a:r>
            <a:endParaRPr lang="en-US" dirty="0"/>
          </a:p>
        </p:txBody>
      </p:sp>
      <p:cxnSp>
        <p:nvCxnSpPr>
          <p:cNvPr id="5" name="Straight Arrow Connector 4"/>
          <p:cNvCxnSpPr/>
          <p:nvPr/>
        </p:nvCxnSpPr>
        <p:spPr>
          <a:xfrm flipV="1">
            <a:off x="377021" y="1444532"/>
            <a:ext cx="0" cy="25338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77021" y="3978384"/>
            <a:ext cx="29764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436551" y="1627070"/>
            <a:ext cx="2827657" cy="2296560"/>
          </a:xfrm>
          <a:custGeom>
            <a:avLst/>
            <a:gdLst>
              <a:gd name="connsiteX0" fmla="*/ 0 w 2827657"/>
              <a:gd name="connsiteY0" fmla="*/ 2291787 h 2296560"/>
              <a:gd name="connsiteX1" fmla="*/ 982239 w 2827657"/>
              <a:gd name="connsiteY1" fmla="*/ 1994152 h 2296560"/>
              <a:gd name="connsiteX2" fmla="*/ 1895026 w 2827657"/>
              <a:gd name="connsiteY2" fmla="*/ 357161 h 2296560"/>
              <a:gd name="connsiteX3" fmla="*/ 2827657 w 2827657"/>
              <a:gd name="connsiteY3" fmla="*/ 0 h 2296560"/>
              <a:gd name="connsiteX4" fmla="*/ 2827657 w 2827657"/>
              <a:gd name="connsiteY4" fmla="*/ 0 h 2296560"/>
              <a:gd name="connsiteX5" fmla="*/ 2827657 w 2827657"/>
              <a:gd name="connsiteY5" fmla="*/ 0 h 22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7657" h="2296560">
                <a:moveTo>
                  <a:pt x="0" y="2291787"/>
                </a:moveTo>
                <a:cubicBezTo>
                  <a:pt x="333200" y="2304188"/>
                  <a:pt x="666401" y="2316590"/>
                  <a:pt x="982239" y="1994152"/>
                </a:cubicBezTo>
                <a:cubicBezTo>
                  <a:pt x="1298077" y="1671714"/>
                  <a:pt x="1587456" y="689520"/>
                  <a:pt x="1895026" y="357161"/>
                </a:cubicBezTo>
                <a:cubicBezTo>
                  <a:pt x="2202596" y="24802"/>
                  <a:pt x="2827657" y="0"/>
                  <a:pt x="2827657" y="0"/>
                </a:cubicBezTo>
                <a:lnTo>
                  <a:pt x="2827657" y="0"/>
                </a:lnTo>
                <a:lnTo>
                  <a:pt x="2827657"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688755" y="3978384"/>
            <a:ext cx="1744588" cy="1477328"/>
          </a:xfrm>
          <a:prstGeom prst="rect">
            <a:avLst/>
          </a:prstGeom>
          <a:noFill/>
        </p:spPr>
        <p:txBody>
          <a:bodyPr wrap="none" rtlCol="0">
            <a:spAutoFit/>
          </a:bodyPr>
          <a:lstStyle/>
          <a:p>
            <a:r>
              <a:rPr lang="en-US" dirty="0"/>
              <a:t>f(</a:t>
            </a:r>
            <a:r>
              <a:rPr lang="en-US" dirty="0" err="1"/>
              <a:t>p,t,r</a:t>
            </a:r>
            <a:r>
              <a:rPr lang="en-US" dirty="0"/>
              <a:t>)</a:t>
            </a:r>
          </a:p>
          <a:p>
            <a:endParaRPr lang="en-US" dirty="0" smtClean="0"/>
          </a:p>
          <a:p>
            <a:r>
              <a:rPr lang="en-US" dirty="0" smtClean="0"/>
              <a:t>#participants</a:t>
            </a:r>
          </a:p>
          <a:p>
            <a:r>
              <a:rPr lang="en-US" dirty="0" smtClean="0"/>
              <a:t>Traffic Volume</a:t>
            </a:r>
          </a:p>
          <a:p>
            <a:r>
              <a:rPr lang="en-US" dirty="0" smtClean="0"/>
              <a:t>Routes </a:t>
            </a:r>
          </a:p>
        </p:txBody>
      </p:sp>
      <p:sp>
        <p:nvSpPr>
          <p:cNvPr id="10" name="TextBox 9"/>
          <p:cNvSpPr txBox="1"/>
          <p:nvPr/>
        </p:nvSpPr>
        <p:spPr>
          <a:xfrm>
            <a:off x="0" y="1075200"/>
            <a:ext cx="453970" cy="369332"/>
          </a:xfrm>
          <a:prstGeom prst="rect">
            <a:avLst/>
          </a:prstGeom>
          <a:noFill/>
        </p:spPr>
        <p:txBody>
          <a:bodyPr wrap="none" rtlCol="0">
            <a:spAutoFit/>
          </a:bodyPr>
          <a:lstStyle/>
          <a:p>
            <a:r>
              <a:rPr lang="en-US" dirty="0" smtClean="0"/>
              <a:t>V</a:t>
            </a:r>
            <a:r>
              <a:rPr lang="en-US" sz="1000" dirty="0" smtClean="0"/>
              <a:t>IX</a:t>
            </a:r>
            <a:endParaRPr lang="en-US" sz="1000" dirty="0"/>
          </a:p>
        </p:txBody>
      </p:sp>
      <p:cxnSp>
        <p:nvCxnSpPr>
          <p:cNvPr id="13" name="Straight Connector 12"/>
          <p:cNvCxnSpPr/>
          <p:nvPr/>
        </p:nvCxnSpPr>
        <p:spPr>
          <a:xfrm>
            <a:off x="377021" y="3581538"/>
            <a:ext cx="2887187"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252205" y="3307361"/>
            <a:ext cx="1500155" cy="307777"/>
          </a:xfrm>
          <a:prstGeom prst="rect">
            <a:avLst/>
          </a:prstGeom>
          <a:noFill/>
        </p:spPr>
        <p:txBody>
          <a:bodyPr wrap="none" rtlCol="0">
            <a:spAutoFit/>
          </a:bodyPr>
          <a:lstStyle/>
          <a:p>
            <a:r>
              <a:rPr lang="en-US" sz="1400" dirty="0" smtClean="0"/>
              <a:t>Cost of Peering</a:t>
            </a:r>
            <a:endParaRPr lang="en-US" sz="1400" dirty="0"/>
          </a:p>
        </p:txBody>
      </p:sp>
      <p:sp>
        <p:nvSpPr>
          <p:cNvPr id="15" name="TextBox 14"/>
          <p:cNvSpPr txBox="1"/>
          <p:nvPr/>
        </p:nvSpPr>
        <p:spPr>
          <a:xfrm>
            <a:off x="1108658" y="1290643"/>
            <a:ext cx="1441508" cy="307777"/>
          </a:xfrm>
          <a:prstGeom prst="rect">
            <a:avLst/>
          </a:prstGeom>
          <a:noFill/>
        </p:spPr>
        <p:txBody>
          <a:bodyPr wrap="none" rtlCol="0">
            <a:spAutoFit/>
          </a:bodyPr>
          <a:lstStyle/>
          <a:p>
            <a:r>
              <a:rPr lang="en-US" sz="1400" dirty="0" smtClean="0"/>
              <a:t>Value of the IX</a:t>
            </a:r>
            <a:endParaRPr lang="en-US" sz="1400" dirty="0"/>
          </a:p>
        </p:txBody>
      </p:sp>
      <p:sp>
        <p:nvSpPr>
          <p:cNvPr id="16" name="Oval 15"/>
          <p:cNvSpPr/>
          <p:nvPr/>
        </p:nvSpPr>
        <p:spPr>
          <a:xfrm>
            <a:off x="2064632" y="2207460"/>
            <a:ext cx="128981" cy="1289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091783" y="3492248"/>
            <a:ext cx="72805" cy="1289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6" idx="4"/>
            <a:endCxn id="17" idx="0"/>
          </p:cNvCxnSpPr>
          <p:nvPr/>
        </p:nvCxnSpPr>
        <p:spPr>
          <a:xfrm flipH="1">
            <a:off x="2128186" y="2336441"/>
            <a:ext cx="937" cy="115580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083531" y="2716944"/>
            <a:ext cx="1380456" cy="461665"/>
          </a:xfrm>
          <a:prstGeom prst="rect">
            <a:avLst/>
          </a:prstGeom>
          <a:noFill/>
        </p:spPr>
        <p:txBody>
          <a:bodyPr wrap="none" rtlCol="0">
            <a:spAutoFit/>
          </a:bodyPr>
          <a:lstStyle/>
          <a:p>
            <a:r>
              <a:rPr lang="en-US" sz="1200" dirty="0" smtClean="0"/>
              <a:t>Surplus Value to </a:t>
            </a:r>
          </a:p>
          <a:p>
            <a:r>
              <a:rPr lang="en-US" sz="1200" dirty="0" smtClean="0"/>
              <a:t>Participants</a:t>
            </a:r>
            <a:endParaRPr lang="en-US" sz="1200" dirty="0"/>
          </a:p>
        </p:txBody>
      </p:sp>
      <p:sp>
        <p:nvSpPr>
          <p:cNvPr id="24" name="TextBox 23"/>
          <p:cNvSpPr txBox="1"/>
          <p:nvPr/>
        </p:nvSpPr>
        <p:spPr>
          <a:xfrm>
            <a:off x="138900" y="5416956"/>
            <a:ext cx="6399671" cy="1754327"/>
          </a:xfrm>
          <a:prstGeom prst="rect">
            <a:avLst/>
          </a:prstGeom>
          <a:noFill/>
        </p:spPr>
        <p:txBody>
          <a:bodyPr wrap="none" rtlCol="0">
            <a:spAutoFit/>
          </a:bodyPr>
          <a:lstStyle/>
          <a:p>
            <a:r>
              <a:rPr lang="en-US" u="sng" dirty="0" smtClean="0"/>
              <a:t>Assumptions</a:t>
            </a:r>
            <a:r>
              <a:rPr lang="en-US" dirty="0" smtClean="0"/>
              <a:t>:</a:t>
            </a:r>
          </a:p>
          <a:p>
            <a:r>
              <a:rPr lang="en-US" dirty="0" smtClean="0"/>
              <a:t>Next best alternative for peered traffic is transit</a:t>
            </a:r>
          </a:p>
          <a:p>
            <a:r>
              <a:rPr lang="en-US" dirty="0" smtClean="0"/>
              <a:t>5€ Transit (4</a:t>
            </a:r>
            <a:r>
              <a:rPr lang="en-US" dirty="0"/>
              <a:t>€</a:t>
            </a:r>
            <a:r>
              <a:rPr lang="en-US" dirty="0" smtClean="0"/>
              <a:t>-10€ Transit Price range)</a:t>
            </a:r>
          </a:p>
          <a:p>
            <a:r>
              <a:rPr lang="en-US" dirty="0" smtClean="0"/>
              <a:t>Ignoring cost of transport, colocation, equipment</a:t>
            </a:r>
          </a:p>
          <a:p>
            <a:r>
              <a:rPr lang="en-US" dirty="0" smtClean="0"/>
              <a:t>Averages used. (Traffic and pricing skewed by big peers.)</a:t>
            </a:r>
          </a:p>
          <a:p>
            <a:endParaRPr lang="en-US" dirty="0"/>
          </a:p>
        </p:txBody>
      </p:sp>
      <p:sp>
        <p:nvSpPr>
          <p:cNvPr id="25" name="TextBox 24"/>
          <p:cNvSpPr txBox="1"/>
          <p:nvPr/>
        </p:nvSpPr>
        <p:spPr>
          <a:xfrm>
            <a:off x="5799928" y="4727685"/>
            <a:ext cx="3169370" cy="1754327"/>
          </a:xfrm>
          <a:prstGeom prst="rect">
            <a:avLst/>
          </a:prstGeom>
          <a:solidFill>
            <a:schemeClr val="accent4">
              <a:lumMod val="40000"/>
              <a:lumOff val="60000"/>
            </a:schemeClr>
          </a:solidFill>
        </p:spPr>
        <p:txBody>
          <a:bodyPr wrap="none" rtlCol="0">
            <a:spAutoFit/>
          </a:bodyPr>
          <a:lstStyle/>
          <a:p>
            <a:r>
              <a:rPr lang="en-US" u="sng" dirty="0" smtClean="0"/>
              <a:t>Surplus</a:t>
            </a:r>
          </a:p>
          <a:p>
            <a:r>
              <a:rPr lang="en-US" dirty="0" smtClean="0"/>
              <a:t>106,000</a:t>
            </a:r>
            <a:r>
              <a:rPr lang="en-US" dirty="0"/>
              <a:t>€</a:t>
            </a:r>
            <a:r>
              <a:rPr lang="en-US" dirty="0" smtClean="0"/>
              <a:t>/month</a:t>
            </a:r>
          </a:p>
          <a:p>
            <a:r>
              <a:rPr lang="en-US" dirty="0" smtClean="0"/>
              <a:t>2400</a:t>
            </a:r>
            <a:r>
              <a:rPr lang="en-US" dirty="0"/>
              <a:t>€</a:t>
            </a:r>
            <a:r>
              <a:rPr lang="en-US" dirty="0" smtClean="0"/>
              <a:t>/participant</a:t>
            </a:r>
          </a:p>
          <a:p>
            <a:endParaRPr lang="en-US" dirty="0" smtClean="0"/>
          </a:p>
          <a:p>
            <a:r>
              <a:rPr lang="en-US" dirty="0" smtClean="0"/>
              <a:t>ValueRatio:150/44=3.4</a:t>
            </a:r>
          </a:p>
          <a:p>
            <a:r>
              <a:rPr lang="en-US" dirty="0" smtClean="0"/>
              <a:t>P</a:t>
            </a:r>
            <a:r>
              <a:rPr lang="en-US" sz="1200" dirty="0" smtClean="0"/>
              <a:t>BE</a:t>
            </a:r>
            <a:r>
              <a:rPr lang="en-US" dirty="0" smtClean="0"/>
              <a:t> = 1000€/5</a:t>
            </a:r>
            <a:r>
              <a:rPr lang="en-US" dirty="0"/>
              <a:t>€</a:t>
            </a:r>
            <a:r>
              <a:rPr lang="en-US" dirty="0" smtClean="0"/>
              <a:t>=200Mbps</a:t>
            </a:r>
            <a:endParaRPr lang="en-US" dirty="0"/>
          </a:p>
        </p:txBody>
      </p:sp>
    </p:spTree>
    <p:extLst>
      <p:ext uri="{BB962C8B-B14F-4D97-AF65-F5344CB8AC3E}">
        <p14:creationId xmlns:p14="http://schemas.microsoft.com/office/powerpoint/2010/main" val="4287494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Evolving Internet Peering Ecosystem</a:t>
            </a:r>
            <a:endParaRPr lang="en-US" dirty="0"/>
          </a:p>
        </p:txBody>
      </p:sp>
      <p:sp>
        <p:nvSpPr>
          <p:cNvPr id="5" name="Subtitle 4"/>
          <p:cNvSpPr>
            <a:spLocks noGrp="1"/>
          </p:cNvSpPr>
          <p:nvPr>
            <p:ph type="subTitle" idx="1"/>
          </p:nvPr>
        </p:nvSpPr>
        <p:spPr/>
        <p:txBody>
          <a:bodyPr/>
          <a:lstStyle/>
          <a:p>
            <a:r>
              <a:rPr lang="en-US" dirty="0" smtClean="0"/>
              <a:t>All about Context</a:t>
            </a:r>
            <a:endParaRPr lang="en-US" dirty="0"/>
          </a:p>
        </p:txBody>
      </p:sp>
      <p:sp>
        <p:nvSpPr>
          <p:cNvPr id="6" name="TextBox 5"/>
          <p:cNvSpPr txBox="1"/>
          <p:nvPr/>
        </p:nvSpPr>
        <p:spPr>
          <a:xfrm>
            <a:off x="5134819" y="6468826"/>
            <a:ext cx="4009181" cy="369332"/>
          </a:xfrm>
          <a:prstGeom prst="rect">
            <a:avLst/>
          </a:prstGeom>
          <a:noFill/>
        </p:spPr>
        <p:txBody>
          <a:bodyPr wrap="none" rtlCol="0">
            <a:spAutoFit/>
          </a:bodyPr>
          <a:lstStyle/>
          <a:p>
            <a:r>
              <a:rPr lang="en-US" dirty="0" smtClean="0"/>
              <a:t>Why should we care about context?</a:t>
            </a:r>
            <a:endParaRPr lang="en-US" dirty="0"/>
          </a:p>
        </p:txBody>
      </p:sp>
    </p:spTree>
    <p:extLst>
      <p:ext uri="{BB962C8B-B14F-4D97-AF65-F5344CB8AC3E}">
        <p14:creationId xmlns:p14="http://schemas.microsoft.com/office/powerpoint/2010/main" val="39156000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Airplane Story</a:t>
            </a:r>
            <a:endParaRPr lang="en-US" dirty="0"/>
          </a:p>
        </p:txBody>
      </p:sp>
      <p:sp>
        <p:nvSpPr>
          <p:cNvPr id="3" name="Content Placeholder 2"/>
          <p:cNvSpPr>
            <a:spLocks noGrp="1"/>
          </p:cNvSpPr>
          <p:nvPr>
            <p:ph idx="1"/>
          </p:nvPr>
        </p:nvSpPr>
        <p:spPr/>
        <p:txBody>
          <a:bodyPr>
            <a:normAutofit/>
          </a:bodyPr>
          <a:lstStyle/>
          <a:p>
            <a:r>
              <a:rPr lang="en-US" dirty="0" smtClean="0"/>
              <a:t>NWA Flight DTW-LAX </a:t>
            </a:r>
            <a:r>
              <a:rPr lang="en-US" dirty="0" err="1" smtClean="0"/>
              <a:t>Delay</a:t>
            </a:r>
            <a:r>
              <a:rPr lang="en-US" dirty="0" err="1" smtClean="0">
                <a:sym typeface="Wingdings"/>
              </a:rPr>
              <a:t>Cancel</a:t>
            </a:r>
            <a:endParaRPr lang="en-US" dirty="0" smtClean="0">
              <a:sym typeface="Wingdings"/>
            </a:endParaRPr>
          </a:p>
          <a:p>
            <a:r>
              <a:rPr lang="en-US" dirty="0" smtClean="0"/>
              <a:t>Rebook, go to gate 34 (short walk)</a:t>
            </a:r>
          </a:p>
          <a:p>
            <a:r>
              <a:rPr lang="en-US" dirty="0" smtClean="0"/>
              <a:t>On plane. </a:t>
            </a:r>
            <a:r>
              <a:rPr lang="en-US" dirty="0"/>
              <a:t>B</a:t>
            </a:r>
            <a:r>
              <a:rPr lang="en-US" dirty="0" smtClean="0"/>
              <a:t>oarding disgruntles</a:t>
            </a:r>
          </a:p>
          <a:p>
            <a:r>
              <a:rPr lang="en-US" dirty="0" smtClean="0"/>
              <a:t>Flight attendant: “sit anywhere”</a:t>
            </a:r>
          </a:p>
          <a:p>
            <a:r>
              <a:rPr lang="en-US" dirty="0" smtClean="0"/>
              <a:t>Delayed… Palpable Anger </a:t>
            </a:r>
          </a:p>
          <a:p>
            <a:pPr marL="0" indent="0">
              <a:buNone/>
            </a:pPr>
            <a:r>
              <a:rPr lang="en-US" dirty="0" smtClean="0"/>
              <a:t>What happened?</a:t>
            </a:r>
          </a:p>
        </p:txBody>
      </p:sp>
    </p:spTree>
    <p:extLst>
      <p:ext uri="{BB962C8B-B14F-4D97-AF65-F5344CB8AC3E}">
        <p14:creationId xmlns:p14="http://schemas.microsoft.com/office/powerpoint/2010/main" val="392914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a:xfrm>
            <a:off x="549275" y="1600201"/>
            <a:ext cx="8042276" cy="5047232"/>
          </a:xfrm>
        </p:spPr>
        <p:txBody>
          <a:bodyPr>
            <a:normAutofit fontScale="92500" lnSpcReduction="10000"/>
          </a:bodyPr>
          <a:lstStyle/>
          <a:p>
            <a:r>
              <a:rPr lang="en-US" dirty="0" smtClean="0"/>
              <a:t>Back at gate</a:t>
            </a:r>
          </a:p>
          <a:p>
            <a:r>
              <a:rPr lang="en-US" dirty="0" smtClean="0"/>
              <a:t>Flight was Cancelled</a:t>
            </a:r>
          </a:p>
          <a:p>
            <a:r>
              <a:rPr lang="en-US" dirty="0" smtClean="0"/>
              <a:t>“Room for 15-20 passengers”</a:t>
            </a:r>
          </a:p>
          <a:p>
            <a:r>
              <a:rPr lang="en-US" dirty="0" smtClean="0"/>
              <a:t>“Proceed in orderly fashion”</a:t>
            </a:r>
          </a:p>
          <a:p>
            <a:r>
              <a:rPr lang="en-US" dirty="0" smtClean="0"/>
              <a:t>“Will handle as many as we can”</a:t>
            </a:r>
          </a:p>
          <a:p>
            <a:r>
              <a:rPr lang="en-US" dirty="0" smtClean="0"/>
              <a:t>154 people hauled</a:t>
            </a:r>
          </a:p>
          <a:p>
            <a:r>
              <a:rPr lang="en-US" dirty="0" smtClean="0"/>
              <a:t>Line </a:t>
            </a:r>
            <a:r>
              <a:rPr lang="en-US" dirty="0" smtClean="0">
                <a:sym typeface="Wingdings"/>
              </a:rPr>
              <a:t> special case override  Mob Scene</a:t>
            </a:r>
          </a:p>
          <a:p>
            <a:r>
              <a:rPr lang="en-US" dirty="0" smtClean="0">
                <a:sym typeface="Wingdings"/>
              </a:rPr>
              <a:t>Get the yellers out of the line</a:t>
            </a:r>
          </a:p>
          <a:p>
            <a:r>
              <a:rPr lang="en-US" dirty="0" smtClean="0">
                <a:sym typeface="Wingdings"/>
              </a:rPr>
              <a:t>Aggression, pushing, shoving, many cops called</a:t>
            </a:r>
            <a:r>
              <a:rPr lang="en-US" dirty="0" smtClean="0"/>
              <a:t> </a:t>
            </a:r>
            <a:endParaRPr lang="en-US" dirty="0"/>
          </a:p>
        </p:txBody>
      </p:sp>
    </p:spTree>
    <p:extLst>
      <p:ext uri="{BB962C8B-B14F-4D97-AF65-F5344CB8AC3E}">
        <p14:creationId xmlns:p14="http://schemas.microsoft.com/office/powerpoint/2010/main" val="316178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1504</TotalTime>
  <Words>3671</Words>
  <Application>Microsoft Macintosh PowerPoint</Application>
  <PresentationFormat>On-screen Show (4:3)</PresentationFormat>
  <Paragraphs>398</Paragraphs>
  <Slides>33</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Breeze</vt:lpstr>
      <vt:lpstr>Document</vt:lpstr>
      <vt:lpstr>The History of Internet Peering</vt:lpstr>
      <vt:lpstr>William B. Norton</vt:lpstr>
      <vt:lpstr>The Peering White Papers</vt:lpstr>
      <vt:lpstr>Tonight</vt:lpstr>
      <vt:lpstr>Quick Definitions</vt:lpstr>
      <vt:lpstr>Value of the BNIX</vt:lpstr>
      <vt:lpstr>The Evolving Internet Peering Ecosystem</vt:lpstr>
      <vt:lpstr>My Airplane Story</vt:lpstr>
      <vt:lpstr>What happened?</vt:lpstr>
      <vt:lpstr>Who is responsible?</vt:lpstr>
      <vt:lpstr>The Peering Problematic</vt:lpstr>
      <vt:lpstr>History of Internet Peering Contexts</vt:lpstr>
      <vt:lpstr>1st Peering: ARPANET 80’s</vt:lpstr>
      <vt:lpstr>NSFNET – ‘87-’94</vt:lpstr>
      <vt:lpstr>NSFNET Transition – ’94-’96</vt:lpstr>
      <vt:lpstr>Commercial Internet – ’96-’98</vt:lpstr>
      <vt:lpstr>Tier 1 Club Private Peering Migration</vt:lpstr>
      <vt:lpstr>2000-2001</vt:lpstr>
      <vt:lpstr>Commercial Internet</vt:lpstr>
      <vt:lpstr>Basic Internet Peering Ecosystem</vt:lpstr>
      <vt:lpstr>Fat Middle Peering ’00-’10</vt:lpstr>
      <vt:lpstr>Key Trends: Transit Prices Decline &amp; Video Emerges</vt:lpstr>
      <vt:lpstr>Captive Access Power Peering</vt:lpstr>
      <vt:lpstr>Captive Access Power Peering</vt:lpstr>
      <vt:lpstr>Captive Access Power Peering Example</vt:lpstr>
      <vt:lpstr>1) NetFlix Application 2010</vt:lpstr>
      <vt:lpstr>2) Level3 Bids Cheaper</vt:lpstr>
      <vt:lpstr>3) Result &amp; Observation</vt:lpstr>
      <vt:lpstr>Provocative Solution</vt:lpstr>
      <vt:lpstr>Ban Captive Access Paid Peering</vt:lpstr>
      <vt:lpstr>Why complain now?</vt:lpstr>
      <vt:lpstr>Does Context Drive Behavior?</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Peering Problematic</dc:title>
  <dc:creator>William Norton</dc:creator>
  <cp:lastModifiedBy>Bill Norton</cp:lastModifiedBy>
  <cp:revision>74</cp:revision>
  <dcterms:created xsi:type="dcterms:W3CDTF">2011-03-15T19:19:47Z</dcterms:created>
  <dcterms:modified xsi:type="dcterms:W3CDTF">2011-03-21T19:53:30Z</dcterms:modified>
</cp:coreProperties>
</file>